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70" r:id="rId5"/>
    <p:sldId id="271" r:id="rId6"/>
    <p:sldId id="269" r:id="rId7"/>
    <p:sldId id="272" r:id="rId8"/>
    <p:sldId id="268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5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918C02-B8C1-4D12-9CEB-6CA2E1CFD3F5}" type="doc">
      <dgm:prSet loTypeId="urn:microsoft.com/office/officeart/2005/8/layout/pyramid2" loCatId="pyramid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FB68A3F2-0879-49AD-9EE9-BA78D2D586B4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sk-SK" sz="1600" dirty="0" smtClean="0">
              <a:solidFill>
                <a:schemeClr val="tx2"/>
              </a:solidFill>
            </a:rPr>
            <a:t>mierne pokročilý klaster 15 000 EUR</a:t>
          </a:r>
          <a:endParaRPr lang="sk-SK" sz="1600" dirty="0">
            <a:solidFill>
              <a:schemeClr val="tx2"/>
            </a:solidFill>
          </a:endParaRPr>
        </a:p>
      </dgm:t>
    </dgm:pt>
    <dgm:pt modelId="{BDD1150A-DC49-43D7-9299-312BDB0329FA}" type="parTrans" cxnId="{6D072385-BE00-421C-9FB9-D0FB6B89AD7F}">
      <dgm:prSet/>
      <dgm:spPr/>
      <dgm:t>
        <a:bodyPr/>
        <a:lstStyle/>
        <a:p>
          <a:endParaRPr lang="sk-SK"/>
        </a:p>
      </dgm:t>
    </dgm:pt>
    <dgm:pt modelId="{BF38345B-BDAD-48EC-929A-752CCD2AA7AD}" type="sibTrans" cxnId="{6D072385-BE00-421C-9FB9-D0FB6B89AD7F}">
      <dgm:prSet/>
      <dgm:spPr/>
      <dgm:t>
        <a:bodyPr/>
        <a:lstStyle/>
        <a:p>
          <a:endParaRPr lang="sk-SK"/>
        </a:p>
      </dgm:t>
    </dgm:pt>
    <dgm:pt modelId="{327F4655-3894-426C-A9E6-4215452C6FA8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sk-SK" sz="1600" dirty="0" smtClean="0">
              <a:solidFill>
                <a:schemeClr val="tx2"/>
              </a:solidFill>
            </a:rPr>
            <a:t>pokročilý klaster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sk-SK" sz="1600" dirty="0" smtClean="0">
              <a:solidFill>
                <a:schemeClr val="tx2"/>
              </a:solidFill>
            </a:rPr>
            <a:t>35 000 EUR</a:t>
          </a:r>
          <a:endParaRPr lang="sk-SK" sz="1600" dirty="0">
            <a:solidFill>
              <a:schemeClr val="tx2"/>
            </a:solidFill>
          </a:endParaRPr>
        </a:p>
      </dgm:t>
    </dgm:pt>
    <dgm:pt modelId="{243207A1-445F-483F-833E-DE008E2EFD57}" type="parTrans" cxnId="{BA9D32BD-5ACE-4979-9D73-D3789E830ADA}">
      <dgm:prSet/>
      <dgm:spPr/>
      <dgm:t>
        <a:bodyPr/>
        <a:lstStyle/>
        <a:p>
          <a:endParaRPr lang="sk-SK"/>
        </a:p>
      </dgm:t>
    </dgm:pt>
    <dgm:pt modelId="{CEE6721E-99F5-44EC-AE39-D8EE3D624B76}" type="sibTrans" cxnId="{BA9D32BD-5ACE-4979-9D73-D3789E830ADA}">
      <dgm:prSet/>
      <dgm:spPr/>
      <dgm:t>
        <a:bodyPr/>
        <a:lstStyle/>
        <a:p>
          <a:endParaRPr lang="sk-SK"/>
        </a:p>
      </dgm:t>
    </dgm:pt>
    <dgm:pt modelId="{40F9A50C-0982-4180-AF9A-43547C2AC115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sk-SK" sz="1600" dirty="0" smtClean="0">
              <a:solidFill>
                <a:schemeClr val="tx2"/>
              </a:solidFill>
            </a:rPr>
            <a:t>rozvinutý klaster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sk-SK" sz="1600" dirty="0" smtClean="0">
              <a:solidFill>
                <a:schemeClr val="tx2"/>
              </a:solidFill>
            </a:rPr>
            <a:t>55 000 EUR </a:t>
          </a:r>
          <a:endParaRPr lang="sk-SK" sz="1600" dirty="0">
            <a:solidFill>
              <a:schemeClr val="tx2"/>
            </a:solidFill>
          </a:endParaRPr>
        </a:p>
      </dgm:t>
    </dgm:pt>
    <dgm:pt modelId="{C34F22ED-ADDB-4466-A428-63A087678C50}" type="parTrans" cxnId="{5FE1055F-BE2C-4512-B190-A6F92BE14F7A}">
      <dgm:prSet/>
      <dgm:spPr/>
      <dgm:t>
        <a:bodyPr/>
        <a:lstStyle/>
        <a:p>
          <a:endParaRPr lang="sk-SK"/>
        </a:p>
      </dgm:t>
    </dgm:pt>
    <dgm:pt modelId="{8C863EC0-9D96-49B2-954F-64A882531BB0}" type="sibTrans" cxnId="{5FE1055F-BE2C-4512-B190-A6F92BE14F7A}">
      <dgm:prSet/>
      <dgm:spPr/>
      <dgm:t>
        <a:bodyPr/>
        <a:lstStyle/>
        <a:p>
          <a:endParaRPr lang="sk-SK"/>
        </a:p>
      </dgm:t>
    </dgm:pt>
    <dgm:pt modelId="{0ADF4DED-6B49-49AF-83DF-1B1D5EE3C17F}" type="pres">
      <dgm:prSet presAssocID="{1C918C02-B8C1-4D12-9CEB-6CA2E1CFD3F5}" presName="compositeShape" presStyleCnt="0">
        <dgm:presLayoutVars>
          <dgm:dir/>
          <dgm:resizeHandles/>
        </dgm:presLayoutVars>
      </dgm:prSet>
      <dgm:spPr/>
    </dgm:pt>
    <dgm:pt modelId="{D1EE54E9-C73F-4179-866E-D1813CA989A6}" type="pres">
      <dgm:prSet presAssocID="{1C918C02-B8C1-4D12-9CEB-6CA2E1CFD3F5}" presName="pyramid" presStyleLbl="node1" presStyleIdx="0" presStyleCnt="1" custScaleX="81400" custScaleY="72937" custLinFactNeighborX="-13682" custLinFactNeighborY="-7891"/>
      <dgm:spPr/>
    </dgm:pt>
    <dgm:pt modelId="{F8E590A4-5F2B-4973-8570-798EAD7C099F}" type="pres">
      <dgm:prSet presAssocID="{1C918C02-B8C1-4D12-9CEB-6CA2E1CFD3F5}" presName="theList" presStyleCnt="0"/>
      <dgm:spPr/>
    </dgm:pt>
    <dgm:pt modelId="{66E678D2-AF51-48B8-9373-B2C61E7C3642}" type="pres">
      <dgm:prSet presAssocID="{FB68A3F2-0879-49AD-9EE9-BA78D2D586B4}" presName="aNode" presStyleLbl="fgAcc1" presStyleIdx="0" presStyleCnt="3" custScaleX="78408" custScaleY="59649" custLinFactY="108986" custLinFactNeighborX="-19379" custLinFactNeighborY="200000">
        <dgm:presLayoutVars>
          <dgm:bulletEnabled val="1"/>
        </dgm:presLayoutVars>
      </dgm:prSet>
      <dgm:spPr/>
    </dgm:pt>
    <dgm:pt modelId="{7D9F3CF3-F119-445F-A1A2-BC9A2F048A80}" type="pres">
      <dgm:prSet presAssocID="{FB68A3F2-0879-49AD-9EE9-BA78D2D586B4}" presName="aSpace" presStyleCnt="0"/>
      <dgm:spPr/>
    </dgm:pt>
    <dgm:pt modelId="{4BD5D5E3-B118-408B-BACF-197267EC1EDD}" type="pres">
      <dgm:prSet presAssocID="{327F4655-3894-426C-A9E6-4215452C6FA8}" presName="aNode" presStyleLbl="fgAcc1" presStyleIdx="1" presStyleCnt="3" custScaleX="76873" custScaleY="72170" custLinFactY="-3613" custLinFactNeighborX="-22060" custLinFactNeighborY="-100000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75864F1E-536F-477A-8570-82808488B02E}" type="pres">
      <dgm:prSet presAssocID="{327F4655-3894-426C-A9E6-4215452C6FA8}" presName="aSpace" presStyleCnt="0"/>
      <dgm:spPr/>
    </dgm:pt>
    <dgm:pt modelId="{E7F73153-B848-46E0-B734-90E067400F97}" type="pres">
      <dgm:prSet presAssocID="{40F9A50C-0982-4180-AF9A-43547C2AC115}" presName="aNode" presStyleLbl="fgAcc1" presStyleIdx="2" presStyleCnt="3" custScaleX="75735" custScaleY="58933" custLinFactY="-141571" custLinFactNeighborX="-20381" custLinFactNeighborY="-200000">
        <dgm:presLayoutVars>
          <dgm:bulletEnabled val="1"/>
        </dgm:presLayoutVars>
      </dgm:prSet>
      <dgm:spPr/>
    </dgm:pt>
    <dgm:pt modelId="{13E8B3E4-EC0E-43C2-8DC4-3640C2103F4B}" type="pres">
      <dgm:prSet presAssocID="{40F9A50C-0982-4180-AF9A-43547C2AC115}" presName="aSpace" presStyleCnt="0"/>
      <dgm:spPr/>
    </dgm:pt>
  </dgm:ptLst>
  <dgm:cxnLst>
    <dgm:cxn modelId="{4B7E475A-F453-4D59-9B48-5B80CEA537E1}" type="presOf" srcId="{327F4655-3894-426C-A9E6-4215452C6FA8}" destId="{4BD5D5E3-B118-408B-BACF-197267EC1EDD}" srcOrd="0" destOrd="0" presId="urn:microsoft.com/office/officeart/2005/8/layout/pyramid2"/>
    <dgm:cxn modelId="{5CCCBF36-05BE-41B9-952D-8BA5E1F29FAD}" type="presOf" srcId="{40F9A50C-0982-4180-AF9A-43547C2AC115}" destId="{E7F73153-B848-46E0-B734-90E067400F97}" srcOrd="0" destOrd="0" presId="urn:microsoft.com/office/officeart/2005/8/layout/pyramid2"/>
    <dgm:cxn modelId="{93A6AA98-C240-478B-8189-B1F71400F19E}" type="presOf" srcId="{1C918C02-B8C1-4D12-9CEB-6CA2E1CFD3F5}" destId="{0ADF4DED-6B49-49AF-83DF-1B1D5EE3C17F}" srcOrd="0" destOrd="0" presId="urn:microsoft.com/office/officeart/2005/8/layout/pyramid2"/>
    <dgm:cxn modelId="{0AB23B26-B327-42E1-B67E-9CEDD51D3835}" type="presOf" srcId="{FB68A3F2-0879-49AD-9EE9-BA78D2D586B4}" destId="{66E678D2-AF51-48B8-9373-B2C61E7C3642}" srcOrd="0" destOrd="0" presId="urn:microsoft.com/office/officeart/2005/8/layout/pyramid2"/>
    <dgm:cxn modelId="{BA9D32BD-5ACE-4979-9D73-D3789E830ADA}" srcId="{1C918C02-B8C1-4D12-9CEB-6CA2E1CFD3F5}" destId="{327F4655-3894-426C-A9E6-4215452C6FA8}" srcOrd="1" destOrd="0" parTransId="{243207A1-445F-483F-833E-DE008E2EFD57}" sibTransId="{CEE6721E-99F5-44EC-AE39-D8EE3D624B76}"/>
    <dgm:cxn modelId="{6D072385-BE00-421C-9FB9-D0FB6B89AD7F}" srcId="{1C918C02-B8C1-4D12-9CEB-6CA2E1CFD3F5}" destId="{FB68A3F2-0879-49AD-9EE9-BA78D2D586B4}" srcOrd="0" destOrd="0" parTransId="{BDD1150A-DC49-43D7-9299-312BDB0329FA}" sibTransId="{BF38345B-BDAD-48EC-929A-752CCD2AA7AD}"/>
    <dgm:cxn modelId="{5FE1055F-BE2C-4512-B190-A6F92BE14F7A}" srcId="{1C918C02-B8C1-4D12-9CEB-6CA2E1CFD3F5}" destId="{40F9A50C-0982-4180-AF9A-43547C2AC115}" srcOrd="2" destOrd="0" parTransId="{C34F22ED-ADDB-4466-A428-63A087678C50}" sibTransId="{8C863EC0-9D96-49B2-954F-64A882531BB0}"/>
    <dgm:cxn modelId="{4EA40221-B698-44F4-BF13-23B57EF9143F}" type="presParOf" srcId="{0ADF4DED-6B49-49AF-83DF-1B1D5EE3C17F}" destId="{D1EE54E9-C73F-4179-866E-D1813CA989A6}" srcOrd="0" destOrd="0" presId="urn:microsoft.com/office/officeart/2005/8/layout/pyramid2"/>
    <dgm:cxn modelId="{2980C259-F48D-43EE-AEDD-AB8782DC17EC}" type="presParOf" srcId="{0ADF4DED-6B49-49AF-83DF-1B1D5EE3C17F}" destId="{F8E590A4-5F2B-4973-8570-798EAD7C099F}" srcOrd="1" destOrd="0" presId="urn:microsoft.com/office/officeart/2005/8/layout/pyramid2"/>
    <dgm:cxn modelId="{D20512D2-AFED-46F3-82B5-F66E2AE07F2C}" type="presParOf" srcId="{F8E590A4-5F2B-4973-8570-798EAD7C099F}" destId="{66E678D2-AF51-48B8-9373-B2C61E7C3642}" srcOrd="0" destOrd="0" presId="urn:microsoft.com/office/officeart/2005/8/layout/pyramid2"/>
    <dgm:cxn modelId="{F0F5EADA-DC93-45ED-B349-7D9CD230DD00}" type="presParOf" srcId="{F8E590A4-5F2B-4973-8570-798EAD7C099F}" destId="{7D9F3CF3-F119-445F-A1A2-BC9A2F048A80}" srcOrd="1" destOrd="0" presId="urn:microsoft.com/office/officeart/2005/8/layout/pyramid2"/>
    <dgm:cxn modelId="{B2ADBE1A-B057-4B59-8174-A7E6EB698D1C}" type="presParOf" srcId="{F8E590A4-5F2B-4973-8570-798EAD7C099F}" destId="{4BD5D5E3-B118-408B-BACF-197267EC1EDD}" srcOrd="2" destOrd="0" presId="urn:microsoft.com/office/officeart/2005/8/layout/pyramid2"/>
    <dgm:cxn modelId="{9BF940A8-3828-42D6-85E7-C89C80EA8612}" type="presParOf" srcId="{F8E590A4-5F2B-4973-8570-798EAD7C099F}" destId="{75864F1E-536F-477A-8570-82808488B02E}" srcOrd="3" destOrd="0" presId="urn:microsoft.com/office/officeart/2005/8/layout/pyramid2"/>
    <dgm:cxn modelId="{5520B593-9A71-4A55-B959-1F0AC5C85491}" type="presParOf" srcId="{F8E590A4-5F2B-4973-8570-798EAD7C099F}" destId="{E7F73153-B848-46E0-B734-90E067400F97}" srcOrd="4" destOrd="0" presId="urn:microsoft.com/office/officeart/2005/8/layout/pyramid2"/>
    <dgm:cxn modelId="{14D4CC1B-8228-4241-91B6-9E9B802C87D0}" type="presParOf" srcId="{F8E590A4-5F2B-4973-8570-798EAD7C099F}" destId="{13E8B3E4-EC0E-43C2-8DC4-3640C2103F4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3AED15-9D9F-4C90-9D3C-E6744C3926D0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sk-SK"/>
        </a:p>
      </dgm:t>
    </dgm:pt>
    <dgm:pt modelId="{A803A91F-2CA4-4259-ADBB-7686113B4BF7}">
      <dgm:prSet/>
      <dgm:spPr/>
      <dgm:t>
        <a:bodyPr/>
        <a:lstStyle/>
        <a:p>
          <a:pPr rtl="0"/>
          <a:r>
            <a:rPr lang="sk-SK" dirty="0" smtClean="0"/>
            <a:t>vyplnenie a podanie žiadosti</a:t>
          </a:r>
          <a:endParaRPr lang="sk-SK" dirty="0"/>
        </a:p>
      </dgm:t>
    </dgm:pt>
    <dgm:pt modelId="{E443234C-735B-4E8B-81D0-23ABC8FAB8D5}" type="parTrans" cxnId="{998BE4E2-A883-4E61-9965-CBA87885587B}">
      <dgm:prSet/>
      <dgm:spPr/>
      <dgm:t>
        <a:bodyPr/>
        <a:lstStyle/>
        <a:p>
          <a:endParaRPr lang="sk-SK"/>
        </a:p>
      </dgm:t>
    </dgm:pt>
    <dgm:pt modelId="{B15A8AC8-7E94-4330-AA10-515436C8274A}" type="sibTrans" cxnId="{998BE4E2-A883-4E61-9965-CBA87885587B}">
      <dgm:prSet/>
      <dgm:spPr/>
      <dgm:t>
        <a:bodyPr/>
        <a:lstStyle/>
        <a:p>
          <a:endParaRPr lang="sk-SK"/>
        </a:p>
      </dgm:t>
    </dgm:pt>
    <dgm:pt modelId="{2407CC0A-C9DC-4A13-987D-A09FCD763513}">
      <dgm:prSet/>
      <dgm:spPr/>
      <dgm:t>
        <a:bodyPr/>
        <a:lstStyle/>
        <a:p>
          <a:pPr rtl="0"/>
          <a:r>
            <a:rPr lang="sk-SK" dirty="0" smtClean="0"/>
            <a:t>formálna kontrola žiadostí</a:t>
          </a:r>
          <a:endParaRPr lang="sk-SK" dirty="0"/>
        </a:p>
      </dgm:t>
    </dgm:pt>
    <dgm:pt modelId="{FB07FC1E-CCCD-4A74-97A3-38A78030084E}" type="parTrans" cxnId="{6EED9EAB-80B9-4AC3-8BA7-F4A7627BFC63}">
      <dgm:prSet/>
      <dgm:spPr/>
      <dgm:t>
        <a:bodyPr/>
        <a:lstStyle/>
        <a:p>
          <a:endParaRPr lang="sk-SK"/>
        </a:p>
      </dgm:t>
    </dgm:pt>
    <dgm:pt modelId="{2D4CCAFA-B561-46C2-8BB1-BE27373BE762}" type="sibTrans" cxnId="{6EED9EAB-80B9-4AC3-8BA7-F4A7627BFC63}">
      <dgm:prSet/>
      <dgm:spPr/>
      <dgm:t>
        <a:bodyPr/>
        <a:lstStyle/>
        <a:p>
          <a:endParaRPr lang="sk-SK"/>
        </a:p>
      </dgm:t>
    </dgm:pt>
    <dgm:pt modelId="{1231AD4B-29FE-4396-B3A9-8E0EAF28006D}">
      <dgm:prSet/>
      <dgm:spPr/>
      <dgm:t>
        <a:bodyPr/>
        <a:lstStyle/>
        <a:p>
          <a:pPr rtl="0"/>
          <a:r>
            <a:rPr lang="sk-SK" smtClean="0"/>
            <a:t>schvaľovanie v komisii</a:t>
          </a:r>
          <a:endParaRPr lang="sk-SK"/>
        </a:p>
      </dgm:t>
    </dgm:pt>
    <dgm:pt modelId="{5EFD8BB7-79BA-45F3-9E99-7F53E884089D}" type="parTrans" cxnId="{73019238-6EEA-4D89-8CC8-6A892BFF5EB6}">
      <dgm:prSet/>
      <dgm:spPr/>
      <dgm:t>
        <a:bodyPr/>
        <a:lstStyle/>
        <a:p>
          <a:endParaRPr lang="sk-SK"/>
        </a:p>
      </dgm:t>
    </dgm:pt>
    <dgm:pt modelId="{C1BD4D90-EFE2-41D8-9DD3-34456416F294}" type="sibTrans" cxnId="{73019238-6EEA-4D89-8CC8-6A892BFF5EB6}">
      <dgm:prSet/>
      <dgm:spPr/>
      <dgm:t>
        <a:bodyPr/>
        <a:lstStyle/>
        <a:p>
          <a:endParaRPr lang="sk-SK"/>
        </a:p>
      </dgm:t>
    </dgm:pt>
    <dgm:pt modelId="{245F1ABA-3A0E-4E23-9EC2-741874C687E8}">
      <dgm:prSet/>
      <dgm:spPr/>
      <dgm:t>
        <a:bodyPr/>
        <a:lstStyle/>
        <a:p>
          <a:pPr rtl="0"/>
          <a:r>
            <a:rPr lang="sk-SK" smtClean="0"/>
            <a:t>oznam na webovom sídle MH SR</a:t>
          </a:r>
          <a:endParaRPr lang="sk-SK"/>
        </a:p>
      </dgm:t>
    </dgm:pt>
    <dgm:pt modelId="{FBD08934-4FC6-4695-BD60-311CD332AF82}" type="parTrans" cxnId="{545353FD-05E1-43B0-9D9A-4624E8211771}">
      <dgm:prSet/>
      <dgm:spPr/>
      <dgm:t>
        <a:bodyPr/>
        <a:lstStyle/>
        <a:p>
          <a:endParaRPr lang="sk-SK"/>
        </a:p>
      </dgm:t>
    </dgm:pt>
    <dgm:pt modelId="{18D874BD-26BB-453E-AC14-E1D98A551294}" type="sibTrans" cxnId="{545353FD-05E1-43B0-9D9A-4624E8211771}">
      <dgm:prSet/>
      <dgm:spPr/>
      <dgm:t>
        <a:bodyPr/>
        <a:lstStyle/>
        <a:p>
          <a:endParaRPr lang="sk-SK"/>
        </a:p>
      </dgm:t>
    </dgm:pt>
    <dgm:pt modelId="{7F640806-E403-4D89-AC8F-2D568B64255E}">
      <dgm:prSet/>
      <dgm:spPr/>
      <dgm:t>
        <a:bodyPr/>
        <a:lstStyle/>
        <a:p>
          <a:pPr rtl="0"/>
          <a:r>
            <a:rPr lang="sk-SK" smtClean="0"/>
            <a:t>uzatvorenie zmluvy</a:t>
          </a:r>
          <a:endParaRPr lang="sk-SK"/>
        </a:p>
      </dgm:t>
    </dgm:pt>
    <dgm:pt modelId="{0901C1C6-4F88-438C-8269-8B4E3345063B}" type="parTrans" cxnId="{E27E7B58-656A-4A85-B717-F134E10329EE}">
      <dgm:prSet/>
      <dgm:spPr/>
      <dgm:t>
        <a:bodyPr/>
        <a:lstStyle/>
        <a:p>
          <a:endParaRPr lang="sk-SK"/>
        </a:p>
      </dgm:t>
    </dgm:pt>
    <dgm:pt modelId="{DDC3BCA8-E299-4085-8B26-AF45CCB92C27}" type="sibTrans" cxnId="{E27E7B58-656A-4A85-B717-F134E10329EE}">
      <dgm:prSet/>
      <dgm:spPr/>
      <dgm:t>
        <a:bodyPr/>
        <a:lstStyle/>
        <a:p>
          <a:endParaRPr lang="sk-SK"/>
        </a:p>
      </dgm:t>
    </dgm:pt>
    <dgm:pt modelId="{4CC33EE7-C409-47D5-8BDF-0F4353CE1D49}">
      <dgm:prSet/>
      <dgm:spPr/>
      <dgm:t>
        <a:bodyPr/>
        <a:lstStyle/>
        <a:p>
          <a:pPr rtl="0"/>
          <a:r>
            <a:rPr lang="sk-SK" smtClean="0"/>
            <a:t>realizácia projektu</a:t>
          </a:r>
          <a:endParaRPr lang="sk-SK"/>
        </a:p>
      </dgm:t>
    </dgm:pt>
    <dgm:pt modelId="{22857967-CA78-42CF-83E2-E4E36674DFB2}" type="parTrans" cxnId="{ACD71EF5-F166-47B6-8131-EC5E080F1F26}">
      <dgm:prSet/>
      <dgm:spPr/>
      <dgm:t>
        <a:bodyPr/>
        <a:lstStyle/>
        <a:p>
          <a:endParaRPr lang="sk-SK"/>
        </a:p>
      </dgm:t>
    </dgm:pt>
    <dgm:pt modelId="{1FF0AC6C-8A26-426C-BA02-23CF64F71784}" type="sibTrans" cxnId="{ACD71EF5-F166-47B6-8131-EC5E080F1F26}">
      <dgm:prSet/>
      <dgm:spPr/>
      <dgm:t>
        <a:bodyPr/>
        <a:lstStyle/>
        <a:p>
          <a:endParaRPr lang="sk-SK"/>
        </a:p>
      </dgm:t>
    </dgm:pt>
    <dgm:pt modelId="{570EEB0A-2EF8-4C16-B0E5-6313274B950E}">
      <dgm:prSet/>
      <dgm:spPr/>
      <dgm:t>
        <a:bodyPr/>
        <a:lstStyle/>
        <a:p>
          <a:pPr rtl="0"/>
          <a:r>
            <a:rPr lang="sk-SK" smtClean="0"/>
            <a:t>vypracovanie a doručenie záverečnej správy spolu s vyúčtovaním</a:t>
          </a:r>
          <a:endParaRPr lang="sk-SK"/>
        </a:p>
      </dgm:t>
    </dgm:pt>
    <dgm:pt modelId="{2B0DE6EA-BBB5-45DF-9326-4C783DF01FCE}" type="parTrans" cxnId="{12F931B8-B4CE-42F6-B847-DB71298DCFC1}">
      <dgm:prSet/>
      <dgm:spPr/>
      <dgm:t>
        <a:bodyPr/>
        <a:lstStyle/>
        <a:p>
          <a:endParaRPr lang="sk-SK"/>
        </a:p>
      </dgm:t>
    </dgm:pt>
    <dgm:pt modelId="{9C1D5163-90C3-4512-9354-E75E8D9C5244}" type="sibTrans" cxnId="{12F931B8-B4CE-42F6-B847-DB71298DCFC1}">
      <dgm:prSet/>
      <dgm:spPr/>
      <dgm:t>
        <a:bodyPr/>
        <a:lstStyle/>
        <a:p>
          <a:endParaRPr lang="sk-SK"/>
        </a:p>
      </dgm:t>
    </dgm:pt>
    <dgm:pt modelId="{E11BB6D2-2D65-4D9E-B0EC-E79FB07ACFD6}" type="pres">
      <dgm:prSet presAssocID="{023AED15-9D9F-4C90-9D3C-E6744C3926D0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D3BC79A3-FF73-4B08-BF49-AEEFC110501E}" type="pres">
      <dgm:prSet presAssocID="{023AED15-9D9F-4C90-9D3C-E6744C3926D0}" presName="arrow" presStyleLbl="bgShp" presStyleIdx="0" presStyleCnt="1"/>
      <dgm:spPr/>
      <dgm:t>
        <a:bodyPr/>
        <a:lstStyle/>
        <a:p>
          <a:endParaRPr lang="sk-SK"/>
        </a:p>
      </dgm:t>
    </dgm:pt>
    <dgm:pt modelId="{AA9F12EC-7056-4BAF-806B-0A13E702D43B}" type="pres">
      <dgm:prSet presAssocID="{023AED15-9D9F-4C90-9D3C-E6744C3926D0}" presName="linearProcess" presStyleCnt="0"/>
      <dgm:spPr/>
      <dgm:t>
        <a:bodyPr/>
        <a:lstStyle/>
        <a:p>
          <a:endParaRPr lang="sk-SK"/>
        </a:p>
      </dgm:t>
    </dgm:pt>
    <dgm:pt modelId="{FEA5B085-B105-4BD3-9599-EBC4F409E589}" type="pres">
      <dgm:prSet presAssocID="{A803A91F-2CA4-4259-ADBB-7686113B4BF7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E1BC780-606A-4604-8868-0B5903B51E50}" type="pres">
      <dgm:prSet presAssocID="{B15A8AC8-7E94-4330-AA10-515436C8274A}" presName="sibTrans" presStyleCnt="0"/>
      <dgm:spPr/>
      <dgm:t>
        <a:bodyPr/>
        <a:lstStyle/>
        <a:p>
          <a:endParaRPr lang="sk-SK"/>
        </a:p>
      </dgm:t>
    </dgm:pt>
    <dgm:pt modelId="{3AB70448-879E-4A7B-940A-21B76E429412}" type="pres">
      <dgm:prSet presAssocID="{2407CC0A-C9DC-4A13-987D-A09FCD763513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4D62525-E550-4533-8A4A-30C939789B4B}" type="pres">
      <dgm:prSet presAssocID="{2D4CCAFA-B561-46C2-8BB1-BE27373BE762}" presName="sibTrans" presStyleCnt="0"/>
      <dgm:spPr/>
      <dgm:t>
        <a:bodyPr/>
        <a:lstStyle/>
        <a:p>
          <a:endParaRPr lang="sk-SK"/>
        </a:p>
      </dgm:t>
    </dgm:pt>
    <dgm:pt modelId="{828CDDFB-DCEF-4093-95B7-8D5F480B6F61}" type="pres">
      <dgm:prSet presAssocID="{1231AD4B-29FE-4396-B3A9-8E0EAF28006D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ED61927-E43D-4B47-859A-DF7FA2F96132}" type="pres">
      <dgm:prSet presAssocID="{C1BD4D90-EFE2-41D8-9DD3-34456416F294}" presName="sibTrans" presStyleCnt="0"/>
      <dgm:spPr/>
      <dgm:t>
        <a:bodyPr/>
        <a:lstStyle/>
        <a:p>
          <a:endParaRPr lang="sk-SK"/>
        </a:p>
      </dgm:t>
    </dgm:pt>
    <dgm:pt modelId="{1C6C2C7A-3438-4219-9C32-B95AA745A93F}" type="pres">
      <dgm:prSet presAssocID="{245F1ABA-3A0E-4E23-9EC2-741874C687E8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E38E8DE-6D72-466C-9488-67928640FDB5}" type="pres">
      <dgm:prSet presAssocID="{18D874BD-26BB-453E-AC14-E1D98A551294}" presName="sibTrans" presStyleCnt="0"/>
      <dgm:spPr/>
      <dgm:t>
        <a:bodyPr/>
        <a:lstStyle/>
        <a:p>
          <a:endParaRPr lang="sk-SK"/>
        </a:p>
      </dgm:t>
    </dgm:pt>
    <dgm:pt modelId="{D02F6982-E87F-44CB-841A-AF4AC037EFBB}" type="pres">
      <dgm:prSet presAssocID="{7F640806-E403-4D89-AC8F-2D568B64255E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E445EF3-70B7-446A-A00F-5D5C7AC8A1C2}" type="pres">
      <dgm:prSet presAssocID="{DDC3BCA8-E299-4085-8B26-AF45CCB92C27}" presName="sibTrans" presStyleCnt="0"/>
      <dgm:spPr/>
      <dgm:t>
        <a:bodyPr/>
        <a:lstStyle/>
        <a:p>
          <a:endParaRPr lang="sk-SK"/>
        </a:p>
      </dgm:t>
    </dgm:pt>
    <dgm:pt modelId="{FA855343-00B7-4A55-96FD-05F1088C2953}" type="pres">
      <dgm:prSet presAssocID="{4CC33EE7-C409-47D5-8BDF-0F4353CE1D49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30E1CDA-9D18-4AE0-8C07-CC858EBBDD2A}" type="pres">
      <dgm:prSet presAssocID="{1FF0AC6C-8A26-426C-BA02-23CF64F71784}" presName="sibTrans" presStyleCnt="0"/>
      <dgm:spPr/>
      <dgm:t>
        <a:bodyPr/>
        <a:lstStyle/>
        <a:p>
          <a:endParaRPr lang="sk-SK"/>
        </a:p>
      </dgm:t>
    </dgm:pt>
    <dgm:pt modelId="{A2BC9ECD-1A0C-4599-9E67-18B3EB8F5F43}" type="pres">
      <dgm:prSet presAssocID="{570EEB0A-2EF8-4C16-B0E5-6313274B950E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E27E7B58-656A-4A85-B717-F134E10329EE}" srcId="{023AED15-9D9F-4C90-9D3C-E6744C3926D0}" destId="{7F640806-E403-4D89-AC8F-2D568B64255E}" srcOrd="4" destOrd="0" parTransId="{0901C1C6-4F88-438C-8269-8B4E3345063B}" sibTransId="{DDC3BCA8-E299-4085-8B26-AF45CCB92C27}"/>
    <dgm:cxn modelId="{1A81D41E-75E0-4912-B7A9-A61D1BC49D4C}" type="presOf" srcId="{2407CC0A-C9DC-4A13-987D-A09FCD763513}" destId="{3AB70448-879E-4A7B-940A-21B76E429412}" srcOrd="0" destOrd="0" presId="urn:microsoft.com/office/officeart/2005/8/layout/hProcess9"/>
    <dgm:cxn modelId="{3A390C05-895F-407E-B9B9-2B1791BECAE3}" type="presOf" srcId="{4CC33EE7-C409-47D5-8BDF-0F4353CE1D49}" destId="{FA855343-00B7-4A55-96FD-05F1088C2953}" srcOrd="0" destOrd="0" presId="urn:microsoft.com/office/officeart/2005/8/layout/hProcess9"/>
    <dgm:cxn modelId="{998BE4E2-A883-4E61-9965-CBA87885587B}" srcId="{023AED15-9D9F-4C90-9D3C-E6744C3926D0}" destId="{A803A91F-2CA4-4259-ADBB-7686113B4BF7}" srcOrd="0" destOrd="0" parTransId="{E443234C-735B-4E8B-81D0-23ABC8FAB8D5}" sibTransId="{B15A8AC8-7E94-4330-AA10-515436C8274A}"/>
    <dgm:cxn modelId="{545353FD-05E1-43B0-9D9A-4624E8211771}" srcId="{023AED15-9D9F-4C90-9D3C-E6744C3926D0}" destId="{245F1ABA-3A0E-4E23-9EC2-741874C687E8}" srcOrd="3" destOrd="0" parTransId="{FBD08934-4FC6-4695-BD60-311CD332AF82}" sibTransId="{18D874BD-26BB-453E-AC14-E1D98A551294}"/>
    <dgm:cxn modelId="{EBF36556-31CA-4C96-9EA4-321929AD2948}" type="presOf" srcId="{023AED15-9D9F-4C90-9D3C-E6744C3926D0}" destId="{E11BB6D2-2D65-4D9E-B0EC-E79FB07ACFD6}" srcOrd="0" destOrd="0" presId="urn:microsoft.com/office/officeart/2005/8/layout/hProcess9"/>
    <dgm:cxn modelId="{1F53CEFB-DA85-49D1-92D1-2ED78A1E095D}" type="presOf" srcId="{7F640806-E403-4D89-AC8F-2D568B64255E}" destId="{D02F6982-E87F-44CB-841A-AF4AC037EFBB}" srcOrd="0" destOrd="0" presId="urn:microsoft.com/office/officeart/2005/8/layout/hProcess9"/>
    <dgm:cxn modelId="{73019238-6EEA-4D89-8CC8-6A892BFF5EB6}" srcId="{023AED15-9D9F-4C90-9D3C-E6744C3926D0}" destId="{1231AD4B-29FE-4396-B3A9-8E0EAF28006D}" srcOrd="2" destOrd="0" parTransId="{5EFD8BB7-79BA-45F3-9E99-7F53E884089D}" sibTransId="{C1BD4D90-EFE2-41D8-9DD3-34456416F294}"/>
    <dgm:cxn modelId="{6EED9EAB-80B9-4AC3-8BA7-F4A7627BFC63}" srcId="{023AED15-9D9F-4C90-9D3C-E6744C3926D0}" destId="{2407CC0A-C9DC-4A13-987D-A09FCD763513}" srcOrd="1" destOrd="0" parTransId="{FB07FC1E-CCCD-4A74-97A3-38A78030084E}" sibTransId="{2D4CCAFA-B561-46C2-8BB1-BE27373BE762}"/>
    <dgm:cxn modelId="{ACD71EF5-F166-47B6-8131-EC5E080F1F26}" srcId="{023AED15-9D9F-4C90-9D3C-E6744C3926D0}" destId="{4CC33EE7-C409-47D5-8BDF-0F4353CE1D49}" srcOrd="5" destOrd="0" parTransId="{22857967-CA78-42CF-83E2-E4E36674DFB2}" sibTransId="{1FF0AC6C-8A26-426C-BA02-23CF64F71784}"/>
    <dgm:cxn modelId="{ED0495AD-46F2-4F7C-B332-693F473670CA}" type="presOf" srcId="{570EEB0A-2EF8-4C16-B0E5-6313274B950E}" destId="{A2BC9ECD-1A0C-4599-9E67-18B3EB8F5F43}" srcOrd="0" destOrd="0" presId="urn:microsoft.com/office/officeart/2005/8/layout/hProcess9"/>
    <dgm:cxn modelId="{ECB67E8A-129D-4993-B165-0647EB1DC762}" type="presOf" srcId="{A803A91F-2CA4-4259-ADBB-7686113B4BF7}" destId="{FEA5B085-B105-4BD3-9599-EBC4F409E589}" srcOrd="0" destOrd="0" presId="urn:microsoft.com/office/officeart/2005/8/layout/hProcess9"/>
    <dgm:cxn modelId="{69EA9C42-D476-4662-933A-155ECD8005E9}" type="presOf" srcId="{1231AD4B-29FE-4396-B3A9-8E0EAF28006D}" destId="{828CDDFB-DCEF-4093-95B7-8D5F480B6F61}" srcOrd="0" destOrd="0" presId="urn:microsoft.com/office/officeart/2005/8/layout/hProcess9"/>
    <dgm:cxn modelId="{DF41F6C9-79BD-4C69-B9A6-5AA282B97EA5}" type="presOf" srcId="{245F1ABA-3A0E-4E23-9EC2-741874C687E8}" destId="{1C6C2C7A-3438-4219-9C32-B95AA745A93F}" srcOrd="0" destOrd="0" presId="urn:microsoft.com/office/officeart/2005/8/layout/hProcess9"/>
    <dgm:cxn modelId="{12F931B8-B4CE-42F6-B847-DB71298DCFC1}" srcId="{023AED15-9D9F-4C90-9D3C-E6744C3926D0}" destId="{570EEB0A-2EF8-4C16-B0E5-6313274B950E}" srcOrd="6" destOrd="0" parTransId="{2B0DE6EA-BBB5-45DF-9326-4C783DF01FCE}" sibTransId="{9C1D5163-90C3-4512-9354-E75E8D9C5244}"/>
    <dgm:cxn modelId="{09512E66-90BC-432B-A446-99F40D7F6515}" type="presParOf" srcId="{E11BB6D2-2D65-4D9E-B0EC-E79FB07ACFD6}" destId="{D3BC79A3-FF73-4B08-BF49-AEEFC110501E}" srcOrd="0" destOrd="0" presId="urn:microsoft.com/office/officeart/2005/8/layout/hProcess9"/>
    <dgm:cxn modelId="{B8400D40-DB14-4B6F-800B-F8CB24D62A4E}" type="presParOf" srcId="{E11BB6D2-2D65-4D9E-B0EC-E79FB07ACFD6}" destId="{AA9F12EC-7056-4BAF-806B-0A13E702D43B}" srcOrd="1" destOrd="0" presId="urn:microsoft.com/office/officeart/2005/8/layout/hProcess9"/>
    <dgm:cxn modelId="{6CA7EE15-4EDB-4470-B2AE-B78D9CDD441C}" type="presParOf" srcId="{AA9F12EC-7056-4BAF-806B-0A13E702D43B}" destId="{FEA5B085-B105-4BD3-9599-EBC4F409E589}" srcOrd="0" destOrd="0" presId="urn:microsoft.com/office/officeart/2005/8/layout/hProcess9"/>
    <dgm:cxn modelId="{C078FD51-4D48-491C-86E6-F02883389D61}" type="presParOf" srcId="{AA9F12EC-7056-4BAF-806B-0A13E702D43B}" destId="{FE1BC780-606A-4604-8868-0B5903B51E50}" srcOrd="1" destOrd="0" presId="urn:microsoft.com/office/officeart/2005/8/layout/hProcess9"/>
    <dgm:cxn modelId="{4F5585DA-D7EF-4205-AA3C-C53897D4CABD}" type="presParOf" srcId="{AA9F12EC-7056-4BAF-806B-0A13E702D43B}" destId="{3AB70448-879E-4A7B-940A-21B76E429412}" srcOrd="2" destOrd="0" presId="urn:microsoft.com/office/officeart/2005/8/layout/hProcess9"/>
    <dgm:cxn modelId="{C4251E8E-C16E-4A0F-9D7A-19AB577D1F31}" type="presParOf" srcId="{AA9F12EC-7056-4BAF-806B-0A13E702D43B}" destId="{34D62525-E550-4533-8A4A-30C939789B4B}" srcOrd="3" destOrd="0" presId="urn:microsoft.com/office/officeart/2005/8/layout/hProcess9"/>
    <dgm:cxn modelId="{77906928-282F-4939-8AFE-BCC05B78A153}" type="presParOf" srcId="{AA9F12EC-7056-4BAF-806B-0A13E702D43B}" destId="{828CDDFB-DCEF-4093-95B7-8D5F480B6F61}" srcOrd="4" destOrd="0" presId="urn:microsoft.com/office/officeart/2005/8/layout/hProcess9"/>
    <dgm:cxn modelId="{946EC409-DCBE-4E64-A352-F6D0121EC727}" type="presParOf" srcId="{AA9F12EC-7056-4BAF-806B-0A13E702D43B}" destId="{2ED61927-E43D-4B47-859A-DF7FA2F96132}" srcOrd="5" destOrd="0" presId="urn:microsoft.com/office/officeart/2005/8/layout/hProcess9"/>
    <dgm:cxn modelId="{987DEFAB-8AF6-418A-A115-2B1509015C81}" type="presParOf" srcId="{AA9F12EC-7056-4BAF-806B-0A13E702D43B}" destId="{1C6C2C7A-3438-4219-9C32-B95AA745A93F}" srcOrd="6" destOrd="0" presId="urn:microsoft.com/office/officeart/2005/8/layout/hProcess9"/>
    <dgm:cxn modelId="{4AD1934C-7A70-4F27-B73B-A6D2D3DD9850}" type="presParOf" srcId="{AA9F12EC-7056-4BAF-806B-0A13E702D43B}" destId="{DE38E8DE-6D72-466C-9488-67928640FDB5}" srcOrd="7" destOrd="0" presId="urn:microsoft.com/office/officeart/2005/8/layout/hProcess9"/>
    <dgm:cxn modelId="{8801F415-623A-459F-A23E-090F8E8F8BDB}" type="presParOf" srcId="{AA9F12EC-7056-4BAF-806B-0A13E702D43B}" destId="{D02F6982-E87F-44CB-841A-AF4AC037EFBB}" srcOrd="8" destOrd="0" presId="urn:microsoft.com/office/officeart/2005/8/layout/hProcess9"/>
    <dgm:cxn modelId="{74C94406-FD70-46D7-B4E5-97E3E7F2ABCD}" type="presParOf" srcId="{AA9F12EC-7056-4BAF-806B-0A13E702D43B}" destId="{BE445EF3-70B7-446A-A00F-5D5C7AC8A1C2}" srcOrd="9" destOrd="0" presId="urn:microsoft.com/office/officeart/2005/8/layout/hProcess9"/>
    <dgm:cxn modelId="{42C617DB-3818-468E-A2BF-1DB470DCC191}" type="presParOf" srcId="{AA9F12EC-7056-4BAF-806B-0A13E702D43B}" destId="{FA855343-00B7-4A55-96FD-05F1088C2953}" srcOrd="10" destOrd="0" presId="urn:microsoft.com/office/officeart/2005/8/layout/hProcess9"/>
    <dgm:cxn modelId="{601EF163-0F39-4A4D-A447-FAB3D00C438E}" type="presParOf" srcId="{AA9F12EC-7056-4BAF-806B-0A13E702D43B}" destId="{030E1CDA-9D18-4AE0-8C07-CC858EBBDD2A}" srcOrd="11" destOrd="0" presId="urn:microsoft.com/office/officeart/2005/8/layout/hProcess9"/>
    <dgm:cxn modelId="{26CCF549-137F-47AA-804D-A21711126016}" type="presParOf" srcId="{AA9F12EC-7056-4BAF-806B-0A13E702D43B}" destId="{A2BC9ECD-1A0C-4599-9E67-18B3EB8F5F43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EE54E9-C73F-4179-866E-D1813CA989A6}">
      <dsp:nvSpPr>
        <dsp:cNvPr id="0" name=""/>
        <dsp:cNvSpPr/>
      </dsp:nvSpPr>
      <dsp:spPr>
        <a:xfrm>
          <a:off x="3664081" y="208321"/>
          <a:ext cx="3006361" cy="2693796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E678D2-AF51-48B8-9373-B2C61E7C3642}">
      <dsp:nvSpPr>
        <dsp:cNvPr id="0" name=""/>
        <dsp:cNvSpPr/>
      </dsp:nvSpPr>
      <dsp:spPr>
        <a:xfrm>
          <a:off x="5466533" y="2103668"/>
          <a:ext cx="1882307" cy="77192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k-SK" sz="1600" kern="1200" dirty="0" smtClean="0">
              <a:solidFill>
                <a:schemeClr val="tx2"/>
              </a:solidFill>
            </a:rPr>
            <a:t>mierne pokročilý klaster 15 000 EUR</a:t>
          </a:r>
          <a:endParaRPr lang="sk-SK" sz="1600" kern="1200" dirty="0">
            <a:solidFill>
              <a:schemeClr val="tx2"/>
            </a:solidFill>
          </a:endParaRPr>
        </a:p>
      </dsp:txBody>
      <dsp:txXfrm>
        <a:off x="5504215" y="2141350"/>
        <a:ext cx="1806943" cy="696556"/>
      </dsp:txXfrm>
    </dsp:sp>
    <dsp:sp modelId="{4BD5D5E3-B118-408B-BACF-197267EC1EDD}">
      <dsp:nvSpPr>
        <dsp:cNvPr id="0" name=""/>
        <dsp:cNvSpPr/>
      </dsp:nvSpPr>
      <dsp:spPr>
        <a:xfrm>
          <a:off x="5420597" y="1094914"/>
          <a:ext cx="1845457" cy="9339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k-SK" sz="1600" kern="1200" dirty="0" smtClean="0">
              <a:solidFill>
                <a:schemeClr val="tx2"/>
              </a:solidFill>
            </a:rPr>
            <a:t>pokročilý klaster </a:t>
          </a:r>
        </a:p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k-SK" sz="1600" kern="1200" dirty="0" smtClean="0">
              <a:solidFill>
                <a:schemeClr val="tx2"/>
              </a:solidFill>
            </a:rPr>
            <a:t>35 000 EUR</a:t>
          </a:r>
          <a:endParaRPr lang="sk-SK" sz="1600" kern="1200" dirty="0">
            <a:solidFill>
              <a:schemeClr val="tx2"/>
            </a:solidFill>
          </a:endParaRPr>
        </a:p>
      </dsp:txBody>
      <dsp:txXfrm>
        <a:off x="5466189" y="1140506"/>
        <a:ext cx="1754273" cy="842771"/>
      </dsp:txXfrm>
    </dsp:sp>
    <dsp:sp modelId="{E7F73153-B848-46E0-B734-90E067400F97}">
      <dsp:nvSpPr>
        <dsp:cNvPr id="0" name=""/>
        <dsp:cNvSpPr/>
      </dsp:nvSpPr>
      <dsp:spPr>
        <a:xfrm>
          <a:off x="5474564" y="243548"/>
          <a:ext cx="1818137" cy="762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k-SK" sz="1600" kern="1200" dirty="0" smtClean="0">
              <a:solidFill>
                <a:schemeClr val="tx2"/>
              </a:solidFill>
            </a:rPr>
            <a:t>rozvinutý klaster </a:t>
          </a:r>
        </a:p>
        <a:p>
          <a:pPr lvl="0" algn="ctr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k-SK" sz="1600" kern="1200" dirty="0" smtClean="0">
              <a:solidFill>
                <a:schemeClr val="tx2"/>
              </a:solidFill>
            </a:rPr>
            <a:t>55 000 EUR </a:t>
          </a:r>
          <a:endParaRPr lang="sk-SK" sz="1600" kern="1200" dirty="0">
            <a:solidFill>
              <a:schemeClr val="tx2"/>
            </a:solidFill>
          </a:endParaRPr>
        </a:p>
      </dsp:txBody>
      <dsp:txXfrm>
        <a:off x="5511794" y="280778"/>
        <a:ext cx="1743677" cy="6881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BC79A3-FF73-4B08-BF49-AEEFC110501E}">
      <dsp:nvSpPr>
        <dsp:cNvPr id="0" name=""/>
        <dsp:cNvSpPr/>
      </dsp:nvSpPr>
      <dsp:spPr>
        <a:xfrm>
          <a:off x="865563" y="0"/>
          <a:ext cx="9809723" cy="5801538"/>
        </a:xfrm>
        <a:prstGeom prst="right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FEA5B085-B105-4BD3-9599-EBC4F409E589}">
      <dsp:nvSpPr>
        <dsp:cNvPr id="0" name=""/>
        <dsp:cNvSpPr/>
      </dsp:nvSpPr>
      <dsp:spPr>
        <a:xfrm>
          <a:off x="986" y="1740461"/>
          <a:ext cx="1580668" cy="23206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/>
            <a:t>vyplnenie a podanie žiadosti</a:t>
          </a:r>
          <a:endParaRPr lang="sk-SK" sz="1800" kern="1200" dirty="0"/>
        </a:p>
      </dsp:txBody>
      <dsp:txXfrm>
        <a:off x="78148" y="1817623"/>
        <a:ext cx="1426344" cy="2166291"/>
      </dsp:txXfrm>
    </dsp:sp>
    <dsp:sp modelId="{3AB70448-879E-4A7B-940A-21B76E429412}">
      <dsp:nvSpPr>
        <dsp:cNvPr id="0" name=""/>
        <dsp:cNvSpPr/>
      </dsp:nvSpPr>
      <dsp:spPr>
        <a:xfrm>
          <a:off x="1660687" y="1740461"/>
          <a:ext cx="1580668" cy="23206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/>
            <a:t>formálna kontrola žiadostí</a:t>
          </a:r>
          <a:endParaRPr lang="sk-SK" sz="1800" kern="1200" dirty="0"/>
        </a:p>
      </dsp:txBody>
      <dsp:txXfrm>
        <a:off x="1737849" y="1817623"/>
        <a:ext cx="1426344" cy="2166291"/>
      </dsp:txXfrm>
    </dsp:sp>
    <dsp:sp modelId="{828CDDFB-DCEF-4093-95B7-8D5F480B6F61}">
      <dsp:nvSpPr>
        <dsp:cNvPr id="0" name=""/>
        <dsp:cNvSpPr/>
      </dsp:nvSpPr>
      <dsp:spPr>
        <a:xfrm>
          <a:off x="3320389" y="1740461"/>
          <a:ext cx="1580668" cy="23206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smtClean="0"/>
            <a:t>schvaľovanie v komisii</a:t>
          </a:r>
          <a:endParaRPr lang="sk-SK" sz="1800" kern="1200"/>
        </a:p>
      </dsp:txBody>
      <dsp:txXfrm>
        <a:off x="3397551" y="1817623"/>
        <a:ext cx="1426344" cy="2166291"/>
      </dsp:txXfrm>
    </dsp:sp>
    <dsp:sp modelId="{1C6C2C7A-3438-4219-9C32-B95AA745A93F}">
      <dsp:nvSpPr>
        <dsp:cNvPr id="0" name=""/>
        <dsp:cNvSpPr/>
      </dsp:nvSpPr>
      <dsp:spPr>
        <a:xfrm>
          <a:off x="4980091" y="1740461"/>
          <a:ext cx="1580668" cy="23206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smtClean="0"/>
            <a:t>oznam na webovom sídle MH SR</a:t>
          </a:r>
          <a:endParaRPr lang="sk-SK" sz="1800" kern="1200"/>
        </a:p>
      </dsp:txBody>
      <dsp:txXfrm>
        <a:off x="5057253" y="1817623"/>
        <a:ext cx="1426344" cy="2166291"/>
      </dsp:txXfrm>
    </dsp:sp>
    <dsp:sp modelId="{D02F6982-E87F-44CB-841A-AF4AC037EFBB}">
      <dsp:nvSpPr>
        <dsp:cNvPr id="0" name=""/>
        <dsp:cNvSpPr/>
      </dsp:nvSpPr>
      <dsp:spPr>
        <a:xfrm>
          <a:off x="6639793" y="1740461"/>
          <a:ext cx="1580668" cy="23206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smtClean="0"/>
            <a:t>uzatvorenie zmluvy</a:t>
          </a:r>
          <a:endParaRPr lang="sk-SK" sz="1800" kern="1200"/>
        </a:p>
      </dsp:txBody>
      <dsp:txXfrm>
        <a:off x="6716955" y="1817623"/>
        <a:ext cx="1426344" cy="2166291"/>
      </dsp:txXfrm>
    </dsp:sp>
    <dsp:sp modelId="{FA855343-00B7-4A55-96FD-05F1088C2953}">
      <dsp:nvSpPr>
        <dsp:cNvPr id="0" name=""/>
        <dsp:cNvSpPr/>
      </dsp:nvSpPr>
      <dsp:spPr>
        <a:xfrm>
          <a:off x="8299494" y="1740461"/>
          <a:ext cx="1580668" cy="23206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smtClean="0"/>
            <a:t>realizácia projektu</a:t>
          </a:r>
          <a:endParaRPr lang="sk-SK" sz="1800" kern="1200"/>
        </a:p>
      </dsp:txBody>
      <dsp:txXfrm>
        <a:off x="8376656" y="1817623"/>
        <a:ext cx="1426344" cy="2166291"/>
      </dsp:txXfrm>
    </dsp:sp>
    <dsp:sp modelId="{A2BC9ECD-1A0C-4599-9E67-18B3EB8F5F43}">
      <dsp:nvSpPr>
        <dsp:cNvPr id="0" name=""/>
        <dsp:cNvSpPr/>
      </dsp:nvSpPr>
      <dsp:spPr>
        <a:xfrm>
          <a:off x="9959196" y="1740461"/>
          <a:ext cx="1580668" cy="23206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smtClean="0"/>
            <a:t>vypracovanie a doručenie záverečnej správy spolu s vyúčtovaním</a:t>
          </a:r>
          <a:endParaRPr lang="sk-SK" sz="1800" kern="1200"/>
        </a:p>
      </dsp:txBody>
      <dsp:txXfrm>
        <a:off x="10036358" y="1817623"/>
        <a:ext cx="1426344" cy="21662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ACC25-1306-47D6-BA13-1FD3F55E9E7E}" type="datetimeFigureOut">
              <a:rPr lang="sk-SK" smtClean="0"/>
              <a:t>3. 8. 2022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871B0-72E0-4E38-9EB5-1500A1496AE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8455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172B1-1D41-4F6E-910F-1FF9EC6F9D7A}" type="datetime1">
              <a:rPr lang="sk-SK" smtClean="0"/>
              <a:t>3. 8. 2022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271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E59F6-B7E7-4419-9F3F-BF1FC666FB7D}" type="datetime1">
              <a:rPr lang="sk-SK" smtClean="0"/>
              <a:t>3. 8. 2022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970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46F4-35F2-4023-A2F5-25589211D9B0}" type="datetime1">
              <a:rPr lang="sk-SK" smtClean="0"/>
              <a:t>3. 8. 2022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180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B851-236D-45A4-B2D4-8487CAC7AA7D}" type="datetime1">
              <a:rPr lang="sk-SK" smtClean="0"/>
              <a:t>3. 8. 2022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373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2710-7DCA-4DF5-B5DC-889B4B77F3C8}" type="datetime1">
              <a:rPr lang="sk-SK" smtClean="0"/>
              <a:t>3. 8. 2022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583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1176-7E1E-4C95-A12B-9893A7FD8A6A}" type="datetime1">
              <a:rPr lang="sk-SK" smtClean="0"/>
              <a:t>3. 8. 2022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564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AB6AF-C00B-4EE1-B22A-0063521574F6}" type="datetime1">
              <a:rPr lang="sk-SK" smtClean="0"/>
              <a:t>3. 8. 2022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096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624-21BB-4ABD-8ABD-8554BF213583}" type="datetime1">
              <a:rPr lang="sk-SK" smtClean="0"/>
              <a:t>3. 8. 2022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904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374B-8E2C-4A4A-A942-942791B019C4}" type="datetime1">
              <a:rPr lang="sk-SK" smtClean="0"/>
              <a:t>3. 8. 2022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517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1CC06-D386-4A25-BC93-DD6C82516A23}" type="datetime1">
              <a:rPr lang="sk-SK" smtClean="0"/>
              <a:t>3. 8. 2022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667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4B28-B586-49F1-A366-533A7CFFF1EE}" type="datetime1">
              <a:rPr lang="sk-SK" smtClean="0"/>
              <a:t>3. 8. 2022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481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B499C-DF2A-4323-9F1D-258ACB246562}" type="datetime1">
              <a:rPr lang="sk-SK" smtClean="0"/>
              <a:t>3. 8. 2022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ECD6-2C38-4A6A-BAC3-72DC9F3221A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767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TANISTRAK@MHSR.SK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ĺžnik 5"/>
          <p:cNvSpPr/>
          <p:nvPr/>
        </p:nvSpPr>
        <p:spPr>
          <a:xfrm>
            <a:off x="-24540" y="2821004"/>
            <a:ext cx="12192000" cy="1218398"/>
          </a:xfrm>
          <a:prstGeom prst="rect">
            <a:avLst/>
          </a:prstGeom>
          <a:solidFill>
            <a:srgbClr val="0955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Obdĺžnik 3"/>
          <p:cNvSpPr/>
          <p:nvPr/>
        </p:nvSpPr>
        <p:spPr>
          <a:xfrm>
            <a:off x="197153" y="2830183"/>
            <a:ext cx="1122916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sz="4400" dirty="0" smtClean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VÝZVA NA PODPORU PRIEMYSELNÝCH KLASTROV</a:t>
            </a:r>
            <a:endParaRPr lang="sk-SK" sz="4400" dirty="0">
              <a:solidFill>
                <a:schemeClr val="bg1"/>
              </a:solidFill>
              <a:latin typeface="+mj-lt"/>
              <a:ea typeface="Calibri" panose="020F0502020204030204" pitchFamily="34" charset="0"/>
            </a:endParaRPr>
          </a:p>
          <a:p>
            <a:endParaRPr lang="sk-SK" dirty="0">
              <a:latin typeface="Calibri" panose="020F0502020204030204" pitchFamily="34" charset="0"/>
            </a:endParaRPr>
          </a:p>
          <a:p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47" y="451809"/>
            <a:ext cx="2352675" cy="571500"/>
          </a:xfrm>
          <a:prstGeom prst="rect">
            <a:avLst/>
          </a:prstGeom>
        </p:spPr>
      </p:pic>
      <p:sp>
        <p:nvSpPr>
          <p:cNvPr id="7" name="BlokTextu 6"/>
          <p:cNvSpPr txBox="1"/>
          <p:nvPr/>
        </p:nvSpPr>
        <p:spPr>
          <a:xfrm>
            <a:off x="6550328" y="1282121"/>
            <a:ext cx="90551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dirty="0" smtClean="0">
                <a:solidFill>
                  <a:schemeClr val="tx2"/>
                </a:solidFill>
                <a:latin typeface="+mj-lt"/>
              </a:rPr>
              <a:t>4. </a:t>
            </a:r>
            <a:r>
              <a:rPr lang="sk-SK" sz="4000" b="1" dirty="0">
                <a:solidFill>
                  <a:schemeClr val="tx2"/>
                </a:solidFill>
                <a:latin typeface="+mj-lt"/>
              </a:rPr>
              <a:t>AUGUST </a:t>
            </a:r>
            <a:r>
              <a:rPr lang="sk-SK" sz="4000" b="1" dirty="0" smtClean="0">
                <a:solidFill>
                  <a:schemeClr val="tx2"/>
                </a:solidFill>
                <a:latin typeface="+mj-lt"/>
              </a:rPr>
              <a:t>2022 </a:t>
            </a:r>
            <a:r>
              <a:rPr lang="sk-SK" sz="4000" b="1" dirty="0">
                <a:solidFill>
                  <a:schemeClr val="tx2"/>
                </a:solidFill>
                <a:latin typeface="+mj-lt"/>
              </a:rPr>
              <a:t>| </a:t>
            </a:r>
            <a:r>
              <a:rPr lang="sk-SK" sz="4000" b="1" dirty="0" smtClean="0">
                <a:solidFill>
                  <a:schemeClr val="tx2"/>
                </a:solidFill>
                <a:latin typeface="+mj-lt"/>
              </a:rPr>
              <a:t>10:00 </a:t>
            </a:r>
          </a:p>
          <a:p>
            <a:endParaRPr lang="sk-SK" sz="2200" b="1" dirty="0">
              <a:latin typeface="+mj-lt"/>
            </a:endParaRPr>
          </a:p>
          <a:p>
            <a:endParaRPr lang="sk-SK" sz="2200" b="1" dirty="0">
              <a:latin typeface="+mj-lt"/>
            </a:endParaRPr>
          </a:p>
          <a:p>
            <a:endParaRPr lang="sk-SK" sz="2200" b="1" dirty="0">
              <a:latin typeface="+mj-lt"/>
            </a:endParaRPr>
          </a:p>
          <a:p>
            <a:endParaRPr lang="sk-SK" sz="2200" b="1" dirty="0">
              <a:latin typeface="+mj-lt"/>
            </a:endParaRPr>
          </a:p>
          <a:p>
            <a:endParaRPr lang="sk-SK" sz="2200" b="1" dirty="0">
              <a:latin typeface="+mj-lt"/>
            </a:endParaRPr>
          </a:p>
          <a:p>
            <a:endParaRPr lang="sk-SK" sz="2200" b="1" dirty="0">
              <a:latin typeface="+mj-lt"/>
            </a:endParaRPr>
          </a:p>
          <a:p>
            <a:endParaRPr lang="sk-SK" sz="2200" b="1" dirty="0">
              <a:latin typeface="+mj-lt"/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8644705" y="5521746"/>
            <a:ext cx="28362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k-SK" sz="2400" dirty="0" smtClean="0">
                <a:solidFill>
                  <a:schemeClr val="tx2"/>
                </a:solidFill>
                <a:latin typeface="+mj-lt"/>
              </a:rPr>
              <a:t>VLADIMÍR TANISTRÁK</a:t>
            </a:r>
          </a:p>
          <a:p>
            <a:pPr algn="r"/>
            <a:r>
              <a:rPr lang="sk-SK" sz="2400" dirty="0" smtClean="0">
                <a:solidFill>
                  <a:schemeClr val="tx2"/>
                </a:solidFill>
                <a:latin typeface="+mj-lt"/>
              </a:rPr>
              <a:t>ODBOR INOVÁCIÍ</a:t>
            </a:r>
            <a:endParaRPr lang="sk-SK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309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>
            <a:extLst>
              <a:ext uri="{FF2B5EF4-FFF2-40B4-BE49-F238E27FC236}">
                <a16:creationId xmlns:a16="http://schemas.microsoft.com/office/drawing/2014/main" id="{9AAB7912-CCF0-49CF-A756-7BA9C10BB5C5}"/>
              </a:ext>
            </a:extLst>
          </p:cNvPr>
          <p:cNvSpPr/>
          <p:nvPr/>
        </p:nvSpPr>
        <p:spPr>
          <a:xfrm>
            <a:off x="0" y="6333323"/>
            <a:ext cx="12192000" cy="524677"/>
          </a:xfrm>
          <a:prstGeom prst="rect">
            <a:avLst/>
          </a:prstGeom>
          <a:solidFill>
            <a:srgbClr val="0955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E187FC68-8DC2-470B-A1E3-821442D36DC4}"/>
              </a:ext>
            </a:extLst>
          </p:cNvPr>
          <p:cNvSpPr/>
          <p:nvPr/>
        </p:nvSpPr>
        <p:spPr>
          <a:xfrm>
            <a:off x="104267" y="1459696"/>
            <a:ext cx="11983466" cy="6560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lvl="1" indent="-45720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3000" dirty="0">
                <a:solidFill>
                  <a:schemeClr val="tx2"/>
                </a:solidFill>
                <a:latin typeface="+mj-lt"/>
              </a:rPr>
              <a:t>C</a:t>
            </a:r>
            <a:r>
              <a:rPr lang="sk-SK" sz="3000" dirty="0" smtClean="0">
                <a:solidFill>
                  <a:schemeClr val="tx2"/>
                </a:solidFill>
                <a:latin typeface="+mj-lt"/>
              </a:rPr>
              <a:t>ieľom </a:t>
            </a:r>
            <a:r>
              <a:rPr lang="sk-SK" sz="3000" dirty="0">
                <a:solidFill>
                  <a:schemeClr val="tx2"/>
                </a:solidFill>
                <a:latin typeface="+mj-lt"/>
              </a:rPr>
              <a:t>je podporiť </a:t>
            </a:r>
            <a:r>
              <a:rPr lang="sk-SK" sz="3000" b="1" dirty="0">
                <a:solidFill>
                  <a:schemeClr val="tx2"/>
                </a:solidFill>
                <a:latin typeface="+mj-lt"/>
              </a:rPr>
              <a:t>zvýšenie konkurencieschopnosti </a:t>
            </a:r>
            <a:r>
              <a:rPr lang="sk-SK" sz="3000" b="1" dirty="0" smtClean="0">
                <a:solidFill>
                  <a:schemeClr val="tx2"/>
                </a:solidFill>
                <a:latin typeface="+mj-lt"/>
              </a:rPr>
              <a:t>priemyselných </a:t>
            </a:r>
            <a:r>
              <a:rPr lang="sk-SK" sz="3000" b="1" dirty="0">
                <a:solidFill>
                  <a:schemeClr val="tx2"/>
                </a:solidFill>
                <a:latin typeface="+mj-lt"/>
              </a:rPr>
              <a:t>klastrov </a:t>
            </a:r>
            <a:r>
              <a:rPr lang="sk-SK" sz="3000" dirty="0">
                <a:solidFill>
                  <a:schemeClr val="tx2"/>
                </a:solidFill>
                <a:latin typeface="+mj-lt"/>
              </a:rPr>
              <a:t>prostredníctvom zefektívnenia ich vzájomnej spolupráce, ako aj posilnenie priemyselných klastrov v medzinárodnom </a:t>
            </a:r>
            <a:r>
              <a:rPr lang="sk-SK" sz="3000" dirty="0" smtClean="0">
                <a:solidFill>
                  <a:schemeClr val="tx2"/>
                </a:solidFill>
                <a:latin typeface="+mj-lt"/>
              </a:rPr>
              <a:t>meradle</a:t>
            </a:r>
          </a:p>
          <a:p>
            <a:pPr marL="533400" lvl="1" indent="-45720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sk-SK" sz="3200" dirty="0">
              <a:solidFill>
                <a:schemeClr val="tx2"/>
              </a:solidFill>
              <a:latin typeface="+mj-lt"/>
            </a:endParaRPr>
          </a:p>
          <a:p>
            <a:pPr marL="1450975" lvl="1" indent="-457200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sk-SK" sz="2800" dirty="0">
                <a:solidFill>
                  <a:schemeClr val="tx2"/>
                </a:solidFill>
                <a:latin typeface="+mj-lt"/>
              </a:rPr>
              <a:t>t</a:t>
            </a:r>
            <a:r>
              <a:rPr lang="sk-SK" sz="2800" dirty="0" smtClean="0">
                <a:solidFill>
                  <a:schemeClr val="tx2"/>
                </a:solidFill>
                <a:latin typeface="+mj-lt"/>
              </a:rPr>
              <a:t>rvanie výzvy: 22/07/2022 – 26/08/2022</a:t>
            </a:r>
          </a:p>
          <a:p>
            <a:pPr marL="1450975" lvl="1" indent="-457200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sk-SK" sz="2800" dirty="0">
                <a:solidFill>
                  <a:schemeClr val="tx2"/>
                </a:solidFill>
                <a:latin typeface="+mj-lt"/>
              </a:rPr>
              <a:t>d</a:t>
            </a:r>
            <a:r>
              <a:rPr lang="sk-SK" sz="2800" dirty="0" smtClean="0">
                <a:solidFill>
                  <a:schemeClr val="tx2"/>
                </a:solidFill>
                <a:latin typeface="+mj-lt"/>
              </a:rPr>
              <a:t>isponibilný rozpočet: 250 000 eur</a:t>
            </a:r>
          </a:p>
          <a:p>
            <a:pPr marL="1450975" lvl="1" indent="-457200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sk-SK" sz="2800" dirty="0">
                <a:solidFill>
                  <a:schemeClr val="tx2"/>
                </a:solidFill>
                <a:latin typeface="+mj-lt"/>
              </a:rPr>
              <a:t>d</a:t>
            </a:r>
            <a:r>
              <a:rPr lang="sk-SK" sz="2800" dirty="0" smtClean="0">
                <a:solidFill>
                  <a:schemeClr val="tx2"/>
                </a:solidFill>
                <a:latin typeface="+mj-lt"/>
              </a:rPr>
              <a:t>oba riešenia projektu: od schválenia komisiou do 31/03/2022 </a:t>
            </a:r>
          </a:p>
          <a:p>
            <a:pPr marL="1435100" lvl="1">
              <a:spcBef>
                <a:spcPct val="0"/>
              </a:spcBef>
              <a:spcAft>
                <a:spcPts val="1000"/>
              </a:spcAft>
            </a:pPr>
            <a:r>
              <a:rPr lang="sk-SK" sz="2800" dirty="0" smtClean="0">
                <a:solidFill>
                  <a:srgbClr val="FF0000"/>
                </a:solidFill>
                <a:latin typeface="+mj-lt"/>
              </a:rPr>
              <a:t>(výnimka mzdové náklady od 01/01/2023!)</a:t>
            </a:r>
          </a:p>
          <a:p>
            <a:pPr marL="419100" lvl="1" indent="-342900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sk-SK" sz="2800" dirty="0" smtClean="0">
              <a:latin typeface="+mj-lt"/>
            </a:endParaRPr>
          </a:p>
          <a:p>
            <a:pPr marL="76200" lvl="1">
              <a:spcBef>
                <a:spcPct val="0"/>
              </a:spcBef>
              <a:spcAft>
                <a:spcPts val="1000"/>
              </a:spcAft>
            </a:pPr>
            <a:endParaRPr lang="sk-SK" altLang="sk-SK" sz="2800" dirty="0">
              <a:latin typeface="+mj-lt"/>
            </a:endParaRPr>
          </a:p>
          <a:p>
            <a:pPr marL="285750" indent="-285750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sk-SK" altLang="sk-SK" sz="2800" b="1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800" dirty="0">
              <a:latin typeface="+mj-lt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6A012CBC-2FD0-4D97-8DA4-829335BAA392}"/>
              </a:ext>
            </a:extLst>
          </p:cNvPr>
          <p:cNvSpPr txBox="1"/>
          <p:nvPr/>
        </p:nvSpPr>
        <p:spPr>
          <a:xfrm>
            <a:off x="444834" y="299092"/>
            <a:ext cx="9055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dirty="0" smtClean="0">
                <a:solidFill>
                  <a:schemeClr val="tx2"/>
                </a:solidFill>
                <a:latin typeface="+mj-lt"/>
              </a:rPr>
              <a:t>VŠEOBECNÉ INFORMÁCIE</a:t>
            </a:r>
            <a:endParaRPr lang="sk-SK" sz="24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FB465D1C-3AA6-4351-9BA5-5ED5199914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37294" y="341091"/>
            <a:ext cx="2566988" cy="623888"/>
          </a:xfrm>
          <a:prstGeom prst="rect">
            <a:avLst/>
          </a:prstGeom>
        </p:spPr>
      </p:pic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282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>
            <a:extLst>
              <a:ext uri="{FF2B5EF4-FFF2-40B4-BE49-F238E27FC236}">
                <a16:creationId xmlns:a16="http://schemas.microsoft.com/office/drawing/2014/main" id="{9AAB7912-CCF0-49CF-A756-7BA9C10BB5C5}"/>
              </a:ext>
            </a:extLst>
          </p:cNvPr>
          <p:cNvSpPr/>
          <p:nvPr/>
        </p:nvSpPr>
        <p:spPr>
          <a:xfrm>
            <a:off x="0" y="6333323"/>
            <a:ext cx="12192000" cy="524677"/>
          </a:xfrm>
          <a:prstGeom prst="rect">
            <a:avLst/>
          </a:prstGeom>
          <a:solidFill>
            <a:srgbClr val="0955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E187FC68-8DC2-470B-A1E3-821442D36DC4}"/>
              </a:ext>
            </a:extLst>
          </p:cNvPr>
          <p:cNvSpPr/>
          <p:nvPr/>
        </p:nvSpPr>
        <p:spPr>
          <a:xfrm>
            <a:off x="208534" y="1164134"/>
            <a:ext cx="11258042" cy="666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lvl="1" indent="-45720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sk-SK" altLang="sk-SK" sz="1200" dirty="0" smtClean="0">
              <a:latin typeface="+mj-lt"/>
            </a:endParaRPr>
          </a:p>
          <a:p>
            <a:pPr marL="533400" lvl="1" indent="-45720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altLang="sk-SK" sz="3000" dirty="0" smtClean="0">
                <a:solidFill>
                  <a:schemeClr val="tx2"/>
                </a:solidFill>
                <a:latin typeface="+mj-lt"/>
              </a:rPr>
              <a:t>Oprávneným </a:t>
            </a:r>
            <a:r>
              <a:rPr lang="sk-SK" altLang="sk-SK" sz="3000" dirty="0">
                <a:solidFill>
                  <a:schemeClr val="tx2"/>
                </a:solidFill>
                <a:latin typeface="+mj-lt"/>
              </a:rPr>
              <a:t>žiadateľom o poskytnutie dotácie/príjemcom dotácie podľa tejto výzvy je priemyselný klaster spĺňajúci nasledovné </a:t>
            </a:r>
            <a:r>
              <a:rPr lang="sk-SK" altLang="sk-SK" sz="3000" dirty="0" smtClean="0">
                <a:solidFill>
                  <a:schemeClr val="tx2"/>
                </a:solidFill>
                <a:latin typeface="+mj-lt"/>
              </a:rPr>
              <a:t>podmienky:</a:t>
            </a:r>
          </a:p>
          <a:p>
            <a:pPr marL="976312" lvl="1" indent="-342900">
              <a:spcBef>
                <a:spcPts val="60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sk-SK" altLang="sk-SK" sz="1900" dirty="0" smtClean="0">
                <a:solidFill>
                  <a:schemeClr val="tx2"/>
                </a:solidFill>
                <a:latin typeface="+mj-lt"/>
              </a:rPr>
              <a:t>je </a:t>
            </a:r>
            <a:r>
              <a:rPr lang="sk-SK" altLang="sk-SK" sz="1900" dirty="0">
                <a:solidFill>
                  <a:schemeClr val="tx2"/>
                </a:solidFill>
                <a:latin typeface="+mj-lt"/>
              </a:rPr>
              <a:t>riadne registrovaný v registri záujmových združení právnických osôb vedenom okresným úradom v sídle kraja príslušnom podľa sídla združenia, </a:t>
            </a:r>
            <a:endParaRPr lang="sk-SK" altLang="sk-SK" sz="1900" dirty="0" smtClean="0">
              <a:solidFill>
                <a:schemeClr val="tx2"/>
              </a:solidFill>
              <a:latin typeface="+mj-lt"/>
            </a:endParaRPr>
          </a:p>
          <a:p>
            <a:pPr marL="976312" lvl="1" indent="-342900">
              <a:spcBef>
                <a:spcPts val="60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sk-SK" altLang="sk-SK" sz="1900" dirty="0" smtClean="0">
                <a:solidFill>
                  <a:schemeClr val="tx2"/>
                </a:solidFill>
                <a:latin typeface="+mj-lt"/>
              </a:rPr>
              <a:t>od </a:t>
            </a:r>
            <a:r>
              <a:rPr lang="sk-SK" altLang="sk-SK" sz="1900" dirty="0">
                <a:solidFill>
                  <a:schemeClr val="tx2"/>
                </a:solidFill>
                <a:latin typeface="+mj-lt"/>
              </a:rPr>
              <a:t>jeho registrácie neuplynulo viac ako 36 mesiacov, </a:t>
            </a:r>
            <a:endParaRPr lang="sk-SK" altLang="sk-SK" sz="1900" dirty="0" smtClean="0">
              <a:solidFill>
                <a:schemeClr val="tx2"/>
              </a:solidFill>
              <a:latin typeface="+mj-lt"/>
            </a:endParaRPr>
          </a:p>
          <a:p>
            <a:pPr marL="976312" lvl="1" indent="-342900">
              <a:spcBef>
                <a:spcPts val="60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sk-SK" altLang="sk-SK" sz="1900" dirty="0" smtClean="0">
                <a:solidFill>
                  <a:schemeClr val="tx2"/>
                </a:solidFill>
                <a:latin typeface="+mj-lt"/>
              </a:rPr>
              <a:t>má </a:t>
            </a:r>
            <a:r>
              <a:rPr lang="sk-SK" altLang="sk-SK" sz="1900" dirty="0">
                <a:solidFill>
                  <a:schemeClr val="tx2"/>
                </a:solidFill>
                <a:latin typeface="+mj-lt"/>
              </a:rPr>
              <a:t>sídlo/prevádzku alebo miesto pôsobenia na území Slovenskej </a:t>
            </a:r>
            <a:r>
              <a:rPr lang="sk-SK" altLang="sk-SK" sz="1900" dirty="0" smtClean="0">
                <a:solidFill>
                  <a:schemeClr val="tx2"/>
                </a:solidFill>
                <a:latin typeface="+mj-lt"/>
              </a:rPr>
              <a:t>republiky,</a:t>
            </a:r>
          </a:p>
          <a:p>
            <a:pPr marL="976312" lvl="1" indent="-342900">
              <a:spcBef>
                <a:spcPts val="60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sk-SK" altLang="sk-SK" sz="1900" dirty="0" smtClean="0">
                <a:solidFill>
                  <a:schemeClr val="tx2"/>
                </a:solidFill>
                <a:latin typeface="+mj-lt"/>
              </a:rPr>
              <a:t>má </a:t>
            </a:r>
            <a:r>
              <a:rPr lang="sk-SK" altLang="sk-SK" sz="1900" dirty="0">
                <a:solidFill>
                  <a:schemeClr val="tx2"/>
                </a:solidFill>
                <a:latin typeface="+mj-lt"/>
              </a:rPr>
              <a:t>v stanovách / spoločenskej zmluve / zakladateľskej listine zakotvené, že jednou z jeho hlavných činností je podpora inovácií alebo zvýšenie </a:t>
            </a:r>
            <a:r>
              <a:rPr lang="sk-SK" altLang="sk-SK" sz="1900" dirty="0" smtClean="0">
                <a:solidFill>
                  <a:schemeClr val="tx2"/>
                </a:solidFill>
                <a:latin typeface="+mj-lt"/>
              </a:rPr>
              <a:t>konkurencieschopnosti,</a:t>
            </a:r>
          </a:p>
          <a:p>
            <a:pPr marL="976312" lvl="1" indent="-342900">
              <a:spcBef>
                <a:spcPts val="60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sk-SK" altLang="sk-SK" sz="1900" dirty="0" smtClean="0">
                <a:solidFill>
                  <a:schemeClr val="tx2"/>
                </a:solidFill>
                <a:latin typeface="+mj-lt"/>
              </a:rPr>
              <a:t>jeho </a:t>
            </a:r>
            <a:r>
              <a:rPr lang="sk-SK" altLang="sk-SK" sz="1900" dirty="0">
                <a:solidFill>
                  <a:schemeClr val="tx2"/>
                </a:solidFill>
                <a:latin typeface="+mj-lt"/>
              </a:rPr>
              <a:t>činnosť/výstupy smerujú do oblasti priemyselných </a:t>
            </a:r>
            <a:r>
              <a:rPr lang="sk-SK" altLang="sk-SK" sz="1900" dirty="0" smtClean="0">
                <a:solidFill>
                  <a:schemeClr val="tx2"/>
                </a:solidFill>
                <a:latin typeface="+mj-lt"/>
              </a:rPr>
              <a:t>činností,</a:t>
            </a:r>
          </a:p>
          <a:p>
            <a:pPr marL="976312" lvl="1" indent="-342900">
              <a:spcBef>
                <a:spcPts val="600"/>
              </a:spcBef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sk-SK" altLang="sk-SK" sz="1900" dirty="0" smtClean="0">
                <a:solidFill>
                  <a:schemeClr val="tx2"/>
                </a:solidFill>
                <a:latin typeface="+mj-lt"/>
              </a:rPr>
              <a:t>je </a:t>
            </a:r>
            <a:r>
              <a:rPr lang="sk-SK" altLang="sk-SK" sz="1900" dirty="0">
                <a:solidFill>
                  <a:schemeClr val="tx2"/>
                </a:solidFill>
                <a:latin typeface="+mj-lt"/>
              </a:rPr>
              <a:t>držiteľom certifikátu udeľovaného v rámci národného klastrového hodnotenia vykonávaného Slovenskou inovačnou a energetickou agentúrou.</a:t>
            </a:r>
          </a:p>
          <a:p>
            <a:pPr marL="419100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sk-SK" altLang="sk-SK" sz="2800" dirty="0" smtClean="0">
              <a:latin typeface="+mj-lt"/>
            </a:endParaRPr>
          </a:p>
          <a:p>
            <a:pPr marL="285750" indent="-28575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sk-SK" altLang="sk-SK" sz="2800" b="1" dirty="0">
              <a:latin typeface="+mj-lt"/>
            </a:endParaRPr>
          </a:p>
          <a:p>
            <a:endParaRPr lang="sk-SK" sz="2800" dirty="0">
              <a:latin typeface="+mj-lt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6A012CBC-2FD0-4D97-8DA4-829335BAA392}"/>
              </a:ext>
            </a:extLst>
          </p:cNvPr>
          <p:cNvSpPr txBox="1"/>
          <p:nvPr/>
        </p:nvSpPr>
        <p:spPr>
          <a:xfrm>
            <a:off x="525045" y="299092"/>
            <a:ext cx="9055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dirty="0">
                <a:solidFill>
                  <a:schemeClr val="tx2"/>
                </a:solidFill>
                <a:latin typeface="+mj-lt"/>
              </a:rPr>
              <a:t>OPRÁVNENÉ </a:t>
            </a:r>
            <a:r>
              <a:rPr lang="sk-SK" sz="4000" b="1" dirty="0" smtClean="0">
                <a:solidFill>
                  <a:schemeClr val="tx2"/>
                </a:solidFill>
                <a:latin typeface="+mj-lt"/>
              </a:rPr>
              <a:t>SUBJEKTY</a:t>
            </a:r>
            <a:endParaRPr lang="sk-SK" sz="24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59CC42C4-BA7C-4199-9BE4-EB49A5BABF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37294" y="341091"/>
            <a:ext cx="2566988" cy="623888"/>
          </a:xfrm>
          <a:prstGeom prst="rect">
            <a:avLst/>
          </a:prstGeom>
        </p:spPr>
      </p:pic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83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>
            <a:extLst>
              <a:ext uri="{FF2B5EF4-FFF2-40B4-BE49-F238E27FC236}">
                <a16:creationId xmlns:a16="http://schemas.microsoft.com/office/drawing/2014/main" id="{9AAB7912-CCF0-49CF-A756-7BA9C10BB5C5}"/>
              </a:ext>
            </a:extLst>
          </p:cNvPr>
          <p:cNvSpPr/>
          <p:nvPr/>
        </p:nvSpPr>
        <p:spPr>
          <a:xfrm>
            <a:off x="0" y="6333323"/>
            <a:ext cx="12192000" cy="524677"/>
          </a:xfrm>
          <a:prstGeom prst="rect">
            <a:avLst/>
          </a:prstGeom>
          <a:solidFill>
            <a:srgbClr val="0955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E187FC68-8DC2-470B-A1E3-821442D36DC4}"/>
              </a:ext>
            </a:extLst>
          </p:cNvPr>
          <p:cNvSpPr/>
          <p:nvPr/>
        </p:nvSpPr>
        <p:spPr>
          <a:xfrm>
            <a:off x="208534" y="1164134"/>
            <a:ext cx="11258042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1688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endParaRPr lang="sk-SK" altLang="sk-SK" sz="1200" dirty="0" smtClean="0">
              <a:latin typeface="+mj-lt"/>
            </a:endParaRPr>
          </a:p>
          <a:p>
            <a:pPr marL="801688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altLang="sk-SK" sz="2400" dirty="0" smtClean="0">
                <a:solidFill>
                  <a:schemeClr val="tx2"/>
                </a:solidFill>
                <a:latin typeface="+mj-lt"/>
              </a:rPr>
              <a:t>vzdelávanie </a:t>
            </a:r>
            <a:r>
              <a:rPr lang="sk-SK" altLang="sk-SK" sz="2400" dirty="0">
                <a:solidFill>
                  <a:schemeClr val="tx2"/>
                </a:solidFill>
                <a:latin typeface="+mj-lt"/>
              </a:rPr>
              <a:t>určené pre zamestnancov a štatutárov klastra (workshopy, konferencie, semináre, špecializované vzdelávacie aktivity</a:t>
            </a:r>
            <a:r>
              <a:rPr lang="sk-SK" altLang="sk-SK" sz="2400" dirty="0" smtClean="0">
                <a:solidFill>
                  <a:schemeClr val="tx2"/>
                </a:solidFill>
                <a:latin typeface="+mj-lt"/>
              </a:rPr>
              <a:t>);</a:t>
            </a:r>
            <a:endParaRPr lang="sk-SK" altLang="sk-SK" sz="2400" dirty="0">
              <a:solidFill>
                <a:schemeClr val="tx2"/>
              </a:solidFill>
              <a:latin typeface="+mj-lt"/>
            </a:endParaRPr>
          </a:p>
          <a:p>
            <a:pPr marL="801688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altLang="sk-SK" sz="2400" dirty="0" smtClean="0">
                <a:solidFill>
                  <a:schemeClr val="tx2"/>
                </a:solidFill>
                <a:latin typeface="+mj-lt"/>
              </a:rPr>
              <a:t>prezentácia </a:t>
            </a:r>
            <a:r>
              <a:rPr lang="sk-SK" altLang="sk-SK" sz="2400" dirty="0">
                <a:solidFill>
                  <a:schemeClr val="tx2"/>
                </a:solidFill>
                <a:latin typeface="+mj-lt"/>
              </a:rPr>
              <a:t>priemyselných klastrov v zahraničí prostredníctvom účasti na zahraničných informačných podujatiach a </a:t>
            </a:r>
            <a:r>
              <a:rPr lang="sk-SK" altLang="sk-SK" sz="2400" dirty="0" smtClean="0">
                <a:solidFill>
                  <a:schemeClr val="tx2"/>
                </a:solidFill>
                <a:latin typeface="+mj-lt"/>
              </a:rPr>
              <a:t>výstavách;</a:t>
            </a:r>
            <a:endParaRPr lang="sk-SK" altLang="sk-SK" sz="2400" dirty="0">
              <a:solidFill>
                <a:schemeClr val="tx2"/>
              </a:solidFill>
              <a:latin typeface="+mj-lt"/>
            </a:endParaRPr>
          </a:p>
          <a:p>
            <a:pPr marL="801688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altLang="sk-SK" sz="2400" dirty="0" smtClean="0">
                <a:solidFill>
                  <a:schemeClr val="tx2"/>
                </a:solidFill>
                <a:latin typeface="+mj-lt"/>
              </a:rPr>
              <a:t>tvorba </a:t>
            </a:r>
            <a:r>
              <a:rPr lang="sk-SK" altLang="sk-SK" sz="2400" dirty="0">
                <a:solidFill>
                  <a:schemeClr val="tx2"/>
                </a:solidFill>
                <a:latin typeface="+mj-lt"/>
              </a:rPr>
              <a:t>spoločnej expertnej bázy, technologických máp priemyselných klastrov, stratégie priemyselných klastrov, inovačné stratégie, marketingové stratégie a pod</a:t>
            </a:r>
            <a:r>
              <a:rPr lang="sk-SK" altLang="sk-SK" sz="2400" dirty="0" smtClean="0">
                <a:solidFill>
                  <a:schemeClr val="tx2"/>
                </a:solidFill>
                <a:latin typeface="+mj-lt"/>
              </a:rPr>
              <a:t>.;</a:t>
            </a:r>
            <a:endParaRPr lang="sk-SK" altLang="sk-SK" sz="2400" dirty="0">
              <a:solidFill>
                <a:schemeClr val="tx2"/>
              </a:solidFill>
              <a:latin typeface="+mj-lt"/>
            </a:endParaRPr>
          </a:p>
          <a:p>
            <a:pPr marL="801688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altLang="sk-SK" sz="2400" dirty="0" smtClean="0">
                <a:solidFill>
                  <a:schemeClr val="tx2"/>
                </a:solidFill>
                <a:latin typeface="+mj-lt"/>
              </a:rPr>
              <a:t>účasť </a:t>
            </a:r>
            <a:r>
              <a:rPr lang="sk-SK" altLang="sk-SK" sz="2400" dirty="0">
                <a:solidFill>
                  <a:schemeClr val="tx2"/>
                </a:solidFill>
                <a:latin typeface="+mj-lt"/>
              </a:rPr>
              <a:t>priemyselných klastrov v medzinárodných projektoch a sieťach,</a:t>
            </a:r>
          </a:p>
          <a:p>
            <a:pPr marL="801688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sk-SK" altLang="sk-SK" sz="2400" dirty="0" smtClean="0">
                <a:solidFill>
                  <a:schemeClr val="tx2"/>
                </a:solidFill>
                <a:latin typeface="+mj-lt"/>
              </a:rPr>
              <a:t>aktivity </a:t>
            </a:r>
            <a:r>
              <a:rPr lang="sk-SK" altLang="sk-SK" sz="2400" dirty="0">
                <a:solidFill>
                  <a:schemeClr val="tx2"/>
                </a:solidFill>
                <a:latin typeface="+mj-lt"/>
              </a:rPr>
              <a:t>zamerané na plnenie odporúčaní vyplývajúcich z procesu certifikácie, uskutočneného podľa metodiky Európskeho sekretariátu pre klastrové analýzy (ESCA</a:t>
            </a:r>
            <a:r>
              <a:rPr lang="sk-SK" altLang="sk-SK" sz="2400" dirty="0" smtClean="0">
                <a:solidFill>
                  <a:schemeClr val="tx2"/>
                </a:solidFill>
                <a:latin typeface="+mj-lt"/>
              </a:rPr>
              <a:t>);</a:t>
            </a:r>
            <a:endParaRPr lang="sk-SK" altLang="sk-SK" sz="2400" dirty="0">
              <a:solidFill>
                <a:schemeClr val="tx2"/>
              </a:solidFill>
              <a:latin typeface="+mj-lt"/>
            </a:endParaRPr>
          </a:p>
          <a:p>
            <a:pPr marL="419100" lvl="1" indent="-34290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sk-SK" altLang="sk-SK" sz="2800" dirty="0">
              <a:latin typeface="+mj-lt"/>
            </a:endParaRPr>
          </a:p>
          <a:p>
            <a:pPr marL="285750" indent="-28575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sk-SK" altLang="sk-SK" sz="2800" b="1" dirty="0">
              <a:latin typeface="+mj-lt"/>
            </a:endParaRPr>
          </a:p>
          <a:p>
            <a:endParaRPr lang="sk-SK" sz="2800" dirty="0">
              <a:latin typeface="+mj-lt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6A012CBC-2FD0-4D97-8DA4-829335BAA392}"/>
              </a:ext>
            </a:extLst>
          </p:cNvPr>
          <p:cNvSpPr txBox="1"/>
          <p:nvPr/>
        </p:nvSpPr>
        <p:spPr>
          <a:xfrm>
            <a:off x="533065" y="341091"/>
            <a:ext cx="9055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dirty="0">
                <a:solidFill>
                  <a:schemeClr val="tx2"/>
                </a:solidFill>
                <a:latin typeface="+mj-lt"/>
              </a:rPr>
              <a:t>OPRÁVNENÉ PROJEKTY</a:t>
            </a:r>
            <a:endParaRPr lang="sk-SK" sz="24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59CC42C4-BA7C-4199-9BE4-EB49A5BABF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37294" y="341091"/>
            <a:ext cx="2566988" cy="623888"/>
          </a:xfrm>
          <a:prstGeom prst="rect">
            <a:avLst/>
          </a:prstGeom>
        </p:spPr>
      </p:pic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273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>
            <a:extLst>
              <a:ext uri="{FF2B5EF4-FFF2-40B4-BE49-F238E27FC236}">
                <a16:creationId xmlns:a16="http://schemas.microsoft.com/office/drawing/2014/main" id="{9AAB7912-CCF0-49CF-A756-7BA9C10BB5C5}"/>
              </a:ext>
            </a:extLst>
          </p:cNvPr>
          <p:cNvSpPr/>
          <p:nvPr/>
        </p:nvSpPr>
        <p:spPr>
          <a:xfrm>
            <a:off x="0" y="6333323"/>
            <a:ext cx="12192000" cy="524677"/>
          </a:xfrm>
          <a:prstGeom prst="rect">
            <a:avLst/>
          </a:prstGeom>
          <a:solidFill>
            <a:srgbClr val="0955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E187FC68-8DC2-470B-A1E3-821442D36DC4}"/>
              </a:ext>
            </a:extLst>
          </p:cNvPr>
          <p:cNvSpPr/>
          <p:nvPr/>
        </p:nvSpPr>
        <p:spPr>
          <a:xfrm>
            <a:off x="208534" y="1164134"/>
            <a:ext cx="1125804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indent="-28575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2600" dirty="0" smtClean="0">
                <a:solidFill>
                  <a:schemeClr val="tx2"/>
                </a:solidFill>
              </a:rPr>
              <a:t>Z </a:t>
            </a:r>
            <a:r>
              <a:rPr lang="sk-SK" sz="2600" dirty="0">
                <a:solidFill>
                  <a:schemeClr val="tx2"/>
                </a:solidFill>
              </a:rPr>
              <a:t>hľadiska času, výšky a opodstatnenosti </a:t>
            </a:r>
            <a:r>
              <a:rPr lang="sk-SK" sz="2600" dirty="0" smtClean="0">
                <a:solidFill>
                  <a:schemeClr val="tx2"/>
                </a:solidFill>
              </a:rPr>
              <a:t>len </a:t>
            </a:r>
            <a:r>
              <a:rPr lang="sk-SK" sz="2600" dirty="0">
                <a:solidFill>
                  <a:schemeClr val="tx2"/>
                </a:solidFill>
              </a:rPr>
              <a:t>výdavky vynaložené počas riešenia projektu, odo dňa zverejnenia oznámenia o schválení dotácie schvaľovacou komisiou na webovom sídle ministerstva, ktoré sú preukázateľné originálmi alebo overenými kópiami dokladov riešiteľa projektu</a:t>
            </a:r>
            <a:r>
              <a:rPr lang="sk-SK" sz="2600" dirty="0" smtClean="0">
                <a:solidFill>
                  <a:schemeClr val="tx2"/>
                </a:solidFill>
              </a:rPr>
              <a:t>.</a:t>
            </a:r>
          </a:p>
          <a:p>
            <a:pPr marL="361950" lvl="1" indent="-28575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sk-SK" sz="1200" dirty="0" smtClean="0">
              <a:solidFill>
                <a:schemeClr val="tx2"/>
              </a:solidFill>
            </a:endParaRP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sk-SK" sz="2600" dirty="0">
                <a:solidFill>
                  <a:schemeClr val="tx2"/>
                </a:solidFill>
              </a:rPr>
              <a:t>Oprávnenými </a:t>
            </a:r>
            <a:r>
              <a:rPr lang="sk-SK" sz="2600" dirty="0" smtClean="0">
                <a:solidFill>
                  <a:schemeClr val="tx2"/>
                </a:solidFill>
              </a:rPr>
              <a:t>sú</a:t>
            </a:r>
            <a:r>
              <a:rPr lang="sk-SK" sz="2600" dirty="0">
                <a:solidFill>
                  <a:schemeClr val="tx2"/>
                </a:solidFill>
              </a:rPr>
              <a:t>: </a:t>
            </a:r>
          </a:p>
          <a:p>
            <a:pPr marL="1074738" lvl="0" indent="-285750">
              <a:buFont typeface="Wingdings" panose="05000000000000000000" pitchFamily="2" charset="2"/>
              <a:buChar char="ü"/>
            </a:pPr>
            <a:r>
              <a:rPr lang="sk-SK" sz="2000" dirty="0">
                <a:solidFill>
                  <a:schemeClr val="tx2"/>
                </a:solidFill>
              </a:rPr>
              <a:t>mzdové výdavky zamestnancov pracujúcich na projekte (prípadne ich alikvotná časť zodpovedajúca počtu hodín odpracovaných na projekte) bez </a:t>
            </a:r>
            <a:r>
              <a:rPr lang="sk-SK" sz="2000" dirty="0" smtClean="0">
                <a:solidFill>
                  <a:schemeClr val="tx2"/>
                </a:solidFill>
              </a:rPr>
              <a:t>odmien,</a:t>
            </a:r>
            <a:endParaRPr lang="sk-SK" sz="2000" dirty="0">
              <a:solidFill>
                <a:schemeClr val="tx2"/>
              </a:solidFill>
            </a:endParaRPr>
          </a:p>
          <a:p>
            <a:pPr marL="1074738" lvl="0" indent="-285750">
              <a:buFont typeface="Wingdings" panose="05000000000000000000" pitchFamily="2" charset="2"/>
              <a:buChar char="ü"/>
            </a:pPr>
            <a:r>
              <a:rPr lang="sk-SK" sz="2000" dirty="0">
                <a:solidFill>
                  <a:schemeClr val="tx2"/>
                </a:solidFill>
              </a:rPr>
              <a:t>cestovné výdavky,</a:t>
            </a:r>
          </a:p>
          <a:p>
            <a:pPr marL="1074738" lvl="0" indent="-285750">
              <a:buFont typeface="Wingdings" panose="05000000000000000000" pitchFamily="2" charset="2"/>
              <a:buChar char="ü"/>
            </a:pPr>
            <a:r>
              <a:rPr lang="sk-SK" sz="2000" dirty="0">
                <a:solidFill>
                  <a:schemeClr val="tx2"/>
                </a:solidFill>
              </a:rPr>
              <a:t>výdavky za nakupované služby, </a:t>
            </a:r>
          </a:p>
          <a:p>
            <a:pPr marL="1074738" lvl="0" indent="-285750">
              <a:buFont typeface="Wingdings" panose="05000000000000000000" pitchFamily="2" charset="2"/>
              <a:buChar char="ü"/>
            </a:pPr>
            <a:r>
              <a:rPr lang="sk-SK" sz="2000" dirty="0">
                <a:solidFill>
                  <a:schemeClr val="tx2"/>
                </a:solidFill>
              </a:rPr>
              <a:t>výdavky súvisiace s organizáciou a účasťou na zahraničných výstavách a domácich vzdelávacích aktivitách,</a:t>
            </a:r>
          </a:p>
          <a:p>
            <a:pPr marL="1074738" lvl="0" indent="-285750">
              <a:buFont typeface="Wingdings" panose="05000000000000000000" pitchFamily="2" charset="2"/>
              <a:buChar char="ü"/>
            </a:pPr>
            <a:r>
              <a:rPr lang="sk-SK" sz="2000" dirty="0">
                <a:solidFill>
                  <a:schemeClr val="tx2"/>
                </a:solidFill>
              </a:rPr>
              <a:t>výdavky súvisiace s procesom certifikácie, uskutočneného podľa metodiky Európskeho sekretariátu pre klastrové analýzy (ESCA).</a:t>
            </a:r>
          </a:p>
          <a:p>
            <a:pPr marL="361950" lvl="1" indent="-285750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sk-SK" altLang="sk-SK" sz="2800" dirty="0">
              <a:latin typeface="+mj-lt"/>
            </a:endParaRPr>
          </a:p>
          <a:p>
            <a:pPr marL="285750" indent="-285750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sk-SK" altLang="sk-SK" sz="2800" b="1" dirty="0">
              <a:latin typeface="+mj-lt"/>
            </a:endParaRPr>
          </a:p>
          <a:p>
            <a:endParaRPr lang="sk-SK" sz="2800" dirty="0">
              <a:latin typeface="+mj-lt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6A012CBC-2FD0-4D97-8DA4-829335BAA392}"/>
              </a:ext>
            </a:extLst>
          </p:cNvPr>
          <p:cNvSpPr txBox="1"/>
          <p:nvPr/>
        </p:nvSpPr>
        <p:spPr>
          <a:xfrm>
            <a:off x="436813" y="299092"/>
            <a:ext cx="9055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dirty="0">
                <a:solidFill>
                  <a:schemeClr val="tx2"/>
                </a:solidFill>
                <a:latin typeface="+mj-lt"/>
              </a:rPr>
              <a:t>OPRÁVNENÉ </a:t>
            </a:r>
            <a:r>
              <a:rPr lang="sk-SK" sz="4000" b="1" dirty="0" smtClean="0">
                <a:solidFill>
                  <a:schemeClr val="tx2"/>
                </a:solidFill>
                <a:latin typeface="+mj-lt"/>
              </a:rPr>
              <a:t>VÝDAVKY</a:t>
            </a:r>
            <a:endParaRPr lang="sk-SK" sz="24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59CC42C4-BA7C-4199-9BE4-EB49A5BABF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37294" y="341091"/>
            <a:ext cx="2566988" cy="623888"/>
          </a:xfrm>
          <a:prstGeom prst="rect">
            <a:avLst/>
          </a:prstGeom>
        </p:spPr>
      </p:pic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185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>
            <a:extLst>
              <a:ext uri="{FF2B5EF4-FFF2-40B4-BE49-F238E27FC236}">
                <a16:creationId xmlns:a16="http://schemas.microsoft.com/office/drawing/2014/main" id="{9AAB7912-CCF0-49CF-A756-7BA9C10BB5C5}"/>
              </a:ext>
            </a:extLst>
          </p:cNvPr>
          <p:cNvSpPr/>
          <p:nvPr/>
        </p:nvSpPr>
        <p:spPr>
          <a:xfrm>
            <a:off x="0" y="6333323"/>
            <a:ext cx="12192000" cy="524677"/>
          </a:xfrm>
          <a:prstGeom prst="rect">
            <a:avLst/>
          </a:prstGeom>
          <a:solidFill>
            <a:srgbClr val="0955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82184057"/>
              </p:ext>
            </p:extLst>
          </p:nvPr>
        </p:nvGraphicFramePr>
        <p:xfrm>
          <a:off x="-416075" y="2308784"/>
          <a:ext cx="11983466" cy="3693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BlokTextu 5">
            <a:extLst>
              <a:ext uri="{FF2B5EF4-FFF2-40B4-BE49-F238E27FC236}">
                <a16:creationId xmlns:a16="http://schemas.microsoft.com/office/drawing/2014/main" id="{6A012CBC-2FD0-4D97-8DA4-829335BAA392}"/>
              </a:ext>
            </a:extLst>
          </p:cNvPr>
          <p:cNvSpPr txBox="1"/>
          <p:nvPr/>
        </p:nvSpPr>
        <p:spPr>
          <a:xfrm>
            <a:off x="452856" y="341091"/>
            <a:ext cx="9055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dirty="0" smtClean="0">
                <a:solidFill>
                  <a:schemeClr val="tx2"/>
                </a:solidFill>
                <a:latin typeface="+mj-lt"/>
              </a:rPr>
              <a:t>VÝŠKA A INTENZITA POMOCI</a:t>
            </a:r>
            <a:endParaRPr lang="sk-SK" sz="24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FB465D1C-3AA6-4351-9BA5-5ED51999145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337294" y="341091"/>
            <a:ext cx="2566988" cy="623888"/>
          </a:xfrm>
          <a:prstGeom prst="rect">
            <a:avLst/>
          </a:prstGeom>
        </p:spPr>
      </p:pic>
      <p:sp>
        <p:nvSpPr>
          <p:cNvPr id="2" name="BlokTextu 1"/>
          <p:cNvSpPr txBox="1"/>
          <p:nvPr/>
        </p:nvSpPr>
        <p:spPr>
          <a:xfrm>
            <a:off x="192505" y="1433931"/>
            <a:ext cx="11711777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457200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sk-SK" sz="2400" dirty="0">
                <a:solidFill>
                  <a:schemeClr val="tx2"/>
                </a:solidFill>
              </a:rPr>
              <a:t>najnižšia výška dotácie je 10 000 </a:t>
            </a:r>
            <a:r>
              <a:rPr lang="sk-SK" sz="2400" dirty="0" smtClean="0">
                <a:solidFill>
                  <a:schemeClr val="tx2"/>
                </a:solidFill>
              </a:rPr>
              <a:t>eur</a:t>
            </a:r>
          </a:p>
          <a:p>
            <a:pPr marL="533400" lvl="1" indent="-457200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sk-SK" sz="2400" dirty="0">
                <a:solidFill>
                  <a:schemeClr val="tx2"/>
                </a:solidFill>
              </a:rPr>
              <a:t>najvyššia výška dotácie (v závislosti od „pokročilosti klastra</a:t>
            </a:r>
            <a:r>
              <a:rPr lang="sk-SK" sz="2400" dirty="0" smtClean="0">
                <a:solidFill>
                  <a:schemeClr val="tx2"/>
                </a:solidFill>
              </a:rPr>
              <a:t>“):</a:t>
            </a:r>
            <a:endParaRPr lang="sk-SK" sz="2400" dirty="0">
              <a:solidFill>
                <a:schemeClr val="tx2"/>
              </a:solidFill>
            </a:endParaRPr>
          </a:p>
          <a:p>
            <a:pPr marL="533400" lvl="1" indent="-457200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sk-SK" sz="2800" dirty="0" smtClean="0">
              <a:solidFill>
                <a:schemeClr val="tx2"/>
              </a:solidFill>
            </a:endParaRPr>
          </a:p>
          <a:p>
            <a:pPr marL="533400" lvl="1" indent="-457200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sk-SK" sz="2800" dirty="0">
              <a:solidFill>
                <a:schemeClr val="tx2"/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0" y="5404374"/>
            <a:ext cx="11567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lvl="1" indent="-457200"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sk-SK" sz="2400" dirty="0">
                <a:solidFill>
                  <a:schemeClr val="tx2"/>
                </a:solidFill>
              </a:rPr>
              <a:t>maximálna intenzita pomoci je 85 % celkových oprávnených výdavkov realizovaných aktivít schváleného projektu (15 % </a:t>
            </a:r>
            <a:r>
              <a:rPr lang="sk-SK" sz="2400" dirty="0" err="1">
                <a:solidFill>
                  <a:schemeClr val="tx2"/>
                </a:solidFill>
              </a:rPr>
              <a:t>kofinancovanie</a:t>
            </a:r>
            <a:r>
              <a:rPr lang="sk-SK" sz="2400" dirty="0">
                <a:solidFill>
                  <a:schemeClr val="tx2"/>
                </a:solidFill>
              </a:rPr>
              <a:t> príjemcom)</a:t>
            </a:r>
            <a:endParaRPr lang="sk-SK" sz="2400" dirty="0">
              <a:solidFill>
                <a:schemeClr val="tx2"/>
              </a:solidFill>
            </a:endParaRPr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900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>
            <a:extLst>
              <a:ext uri="{FF2B5EF4-FFF2-40B4-BE49-F238E27FC236}">
                <a16:creationId xmlns:a16="http://schemas.microsoft.com/office/drawing/2014/main" id="{9AAB7912-CCF0-49CF-A756-7BA9C10BB5C5}"/>
              </a:ext>
            </a:extLst>
          </p:cNvPr>
          <p:cNvSpPr/>
          <p:nvPr/>
        </p:nvSpPr>
        <p:spPr>
          <a:xfrm>
            <a:off x="0" y="6333323"/>
            <a:ext cx="12192000" cy="524677"/>
          </a:xfrm>
          <a:prstGeom prst="rect">
            <a:avLst/>
          </a:prstGeom>
          <a:solidFill>
            <a:srgbClr val="0955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31578837"/>
              </p:ext>
            </p:extLst>
          </p:nvPr>
        </p:nvGraphicFramePr>
        <p:xfrm>
          <a:off x="363431" y="1056462"/>
          <a:ext cx="11540851" cy="5801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BlokTextu 5">
            <a:extLst>
              <a:ext uri="{FF2B5EF4-FFF2-40B4-BE49-F238E27FC236}">
                <a16:creationId xmlns:a16="http://schemas.microsoft.com/office/drawing/2014/main" id="{6A012CBC-2FD0-4D97-8DA4-829335BAA392}"/>
              </a:ext>
            </a:extLst>
          </p:cNvPr>
          <p:cNvSpPr txBox="1"/>
          <p:nvPr/>
        </p:nvSpPr>
        <p:spPr>
          <a:xfrm>
            <a:off x="517024" y="411097"/>
            <a:ext cx="9055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dirty="0" smtClean="0">
                <a:solidFill>
                  <a:schemeClr val="tx2"/>
                </a:solidFill>
                <a:latin typeface="+mj-lt"/>
              </a:rPr>
              <a:t>POSTUPNOSŤ KROKOV</a:t>
            </a:r>
            <a:endParaRPr lang="sk-SK" sz="24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FB465D1C-3AA6-4351-9BA5-5ED51999145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337294" y="341091"/>
            <a:ext cx="2566988" cy="623888"/>
          </a:xfrm>
          <a:prstGeom prst="rect">
            <a:avLst/>
          </a:prstGeom>
        </p:spPr>
      </p:pic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792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Obrázok, na ktorom je biele, skrinka, vonkajšie&#10;&#10;Automaticky generovaný popis">
            <a:extLst>
              <a:ext uri="{FF2B5EF4-FFF2-40B4-BE49-F238E27FC236}">
                <a16:creationId xmlns:a16="http://schemas.microsoft.com/office/drawing/2014/main" id="{0E30EE87-B786-4841-8421-5DC160DCBA8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Obdĺžnik 8">
            <a:extLst>
              <a:ext uri="{FF2B5EF4-FFF2-40B4-BE49-F238E27FC236}">
                <a16:creationId xmlns:a16="http://schemas.microsoft.com/office/drawing/2014/main" id="{2EC43F4D-4A66-4B64-BEDF-2B4B4055DD83}"/>
              </a:ext>
            </a:extLst>
          </p:cNvPr>
          <p:cNvSpPr/>
          <p:nvPr/>
        </p:nvSpPr>
        <p:spPr>
          <a:xfrm>
            <a:off x="6530139" y="2290236"/>
            <a:ext cx="63979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>
                <a:solidFill>
                  <a:schemeClr val="tx2"/>
                </a:solidFill>
                <a:latin typeface="+mj-lt"/>
              </a:rPr>
              <a:t>MINISTERSTVO HOSPODÁRSTVA SLOVENSKEJ REPUBLIKY </a:t>
            </a:r>
            <a:br>
              <a:rPr lang="sk-SK" b="1" dirty="0">
                <a:solidFill>
                  <a:schemeClr val="tx2"/>
                </a:solidFill>
                <a:latin typeface="+mj-lt"/>
              </a:rPr>
            </a:br>
            <a:r>
              <a:rPr lang="sk-SK" b="1" dirty="0">
                <a:solidFill>
                  <a:schemeClr val="tx2"/>
                </a:solidFill>
                <a:latin typeface="+mj-lt"/>
              </a:rPr>
              <a:t>MLYNSKÉ NIVY 44/A</a:t>
            </a:r>
            <a:br>
              <a:rPr lang="sk-SK" b="1" dirty="0">
                <a:solidFill>
                  <a:schemeClr val="tx2"/>
                </a:solidFill>
                <a:latin typeface="+mj-lt"/>
              </a:rPr>
            </a:br>
            <a:r>
              <a:rPr lang="sk-SK" b="1" dirty="0">
                <a:solidFill>
                  <a:schemeClr val="tx2"/>
                </a:solidFill>
                <a:latin typeface="+mj-lt"/>
              </a:rPr>
              <a:t>827 15 BRATISLAVA 212</a:t>
            </a:r>
            <a:endParaRPr lang="en-US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" name="Obdĺžnik 9">
            <a:extLst>
              <a:ext uri="{FF2B5EF4-FFF2-40B4-BE49-F238E27FC236}">
                <a16:creationId xmlns:a16="http://schemas.microsoft.com/office/drawing/2014/main" id="{CBF59072-FB91-43EB-BE3A-6AA0CE753497}"/>
              </a:ext>
            </a:extLst>
          </p:cNvPr>
          <p:cNvSpPr/>
          <p:nvPr/>
        </p:nvSpPr>
        <p:spPr>
          <a:xfrm>
            <a:off x="66104" y="2290236"/>
            <a:ext cx="639795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k-SK" b="1" dirty="0" smtClean="0">
                <a:solidFill>
                  <a:schemeClr val="tx2"/>
                </a:solidFill>
                <a:latin typeface="+mj-lt"/>
              </a:rPr>
              <a:t>VLADIMÍR TANISTRÁK</a:t>
            </a:r>
            <a:endParaRPr lang="sk-SK" b="1" dirty="0">
              <a:solidFill>
                <a:schemeClr val="tx2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r>
              <a:rPr lang="sk-SK" b="1" dirty="0" smtClean="0">
                <a:solidFill>
                  <a:schemeClr val="tx2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ODBOR </a:t>
            </a:r>
            <a:r>
              <a:rPr lang="sk-SK" b="1" dirty="0">
                <a:solidFill>
                  <a:schemeClr val="tx2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INOVÁCIÍ</a:t>
            </a:r>
          </a:p>
          <a:p>
            <a:pPr algn="r"/>
            <a:endParaRPr lang="sk-SK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r>
              <a:rPr lang="sk-SK" dirty="0">
                <a:solidFill>
                  <a:schemeClr val="tx2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email: </a:t>
            </a:r>
            <a:r>
              <a:rPr lang="sk-SK" dirty="0" smtClean="0">
                <a:solidFill>
                  <a:schemeClr val="tx2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TANISTRAK@MHSR.SK</a:t>
            </a:r>
            <a:r>
              <a:rPr lang="sk-SK" dirty="0" smtClean="0">
                <a:solidFill>
                  <a:schemeClr val="tx2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sk-SK" dirty="0">
              <a:solidFill>
                <a:schemeClr val="tx2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r>
              <a:rPr lang="sk-SK" dirty="0" err="1">
                <a:solidFill>
                  <a:schemeClr val="tx2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tel</a:t>
            </a:r>
            <a:r>
              <a:rPr lang="sk-SK" dirty="0">
                <a:solidFill>
                  <a:schemeClr val="tx2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: +421 </a:t>
            </a:r>
            <a:r>
              <a:rPr lang="sk-SK" dirty="0">
                <a:solidFill>
                  <a:schemeClr val="tx2"/>
                </a:solidFill>
                <a:latin typeface="+mj-lt"/>
              </a:rPr>
              <a:t>2 4854 </a:t>
            </a:r>
            <a:r>
              <a:rPr lang="sk-SK" dirty="0" smtClean="0">
                <a:solidFill>
                  <a:schemeClr val="tx2"/>
                </a:solidFill>
                <a:latin typeface="+mj-lt"/>
              </a:rPr>
              <a:t>1528</a:t>
            </a:r>
            <a:endParaRPr lang="sk-SK" dirty="0">
              <a:solidFill>
                <a:schemeClr val="tx2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/>
            <a:endParaRPr lang="en-US" dirty="0">
              <a:latin typeface="+mj-lt"/>
            </a:endParaRPr>
          </a:p>
        </p:txBody>
      </p:sp>
      <p:pic>
        <p:nvPicPr>
          <p:cNvPr id="11" name="Grafický objekt 10">
            <a:extLst>
              <a:ext uri="{FF2B5EF4-FFF2-40B4-BE49-F238E27FC236}">
                <a16:creationId xmlns:a16="http://schemas.microsoft.com/office/drawing/2014/main" id="{562244EE-A18A-4547-B9ED-05AFBF9D4B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64905" y="3460423"/>
            <a:ext cx="3325467" cy="770086"/>
          </a:xfrm>
          <a:prstGeom prst="rect">
            <a:avLst/>
          </a:prstGeom>
        </p:spPr>
      </p:pic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ECD6-2C38-4A6A-BAC3-72DC9F3221AF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877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487</Words>
  <Application>Microsoft Office PowerPoint</Application>
  <PresentationFormat>Širokouhlá</PresentationFormat>
  <Paragraphs>77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Wingdings</vt:lpstr>
      <vt:lpstr>Motív balíka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Ministerstvo hospodárstva Slovenskej republiky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Horvath Martin</dc:creator>
  <cp:lastModifiedBy>Tanistrak Vladimir</cp:lastModifiedBy>
  <cp:revision>35</cp:revision>
  <dcterms:created xsi:type="dcterms:W3CDTF">2019-08-09T09:06:23Z</dcterms:created>
  <dcterms:modified xsi:type="dcterms:W3CDTF">2022-08-03T13:07:44Z</dcterms:modified>
</cp:coreProperties>
</file>